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4"/>
  </p:sldMasterIdLst>
  <p:notesMasterIdLst>
    <p:notesMasterId r:id="rId56"/>
  </p:notesMasterIdLst>
  <p:sldIdLst>
    <p:sldId id="350" r:id="rId5"/>
    <p:sldId id="4997" r:id="rId6"/>
    <p:sldId id="4999" r:id="rId7"/>
    <p:sldId id="5120" r:id="rId8"/>
    <p:sldId id="5114" r:id="rId9"/>
    <p:sldId id="5149" r:id="rId10"/>
    <p:sldId id="5018" r:id="rId11"/>
    <p:sldId id="4939" r:id="rId12"/>
    <p:sldId id="5132" r:id="rId13"/>
    <p:sldId id="5126" r:id="rId14"/>
    <p:sldId id="5133" r:id="rId15"/>
    <p:sldId id="5117" r:id="rId16"/>
    <p:sldId id="5116" r:id="rId17"/>
    <p:sldId id="5037" r:id="rId18"/>
    <p:sldId id="5039" r:id="rId19"/>
    <p:sldId id="5040" r:id="rId20"/>
    <p:sldId id="5016" r:id="rId21"/>
    <p:sldId id="5021" r:id="rId22"/>
    <p:sldId id="5043" r:id="rId23"/>
    <p:sldId id="5170" r:id="rId24"/>
    <p:sldId id="1380" r:id="rId25"/>
    <p:sldId id="5172" r:id="rId26"/>
    <p:sldId id="5125" r:id="rId27"/>
    <p:sldId id="5062" r:id="rId28"/>
    <p:sldId id="1384" r:id="rId29"/>
    <p:sldId id="5147" r:id="rId30"/>
    <p:sldId id="5148" r:id="rId31"/>
    <p:sldId id="5130" r:id="rId32"/>
    <p:sldId id="5177" r:id="rId33"/>
    <p:sldId id="5145" r:id="rId34"/>
    <p:sldId id="5144" r:id="rId35"/>
    <p:sldId id="5122" r:id="rId36"/>
    <p:sldId id="5182" r:id="rId37"/>
    <p:sldId id="5185" r:id="rId38"/>
    <p:sldId id="5179" r:id="rId39"/>
    <p:sldId id="5157" r:id="rId40"/>
    <p:sldId id="5159" r:id="rId41"/>
    <p:sldId id="5158" r:id="rId42"/>
    <p:sldId id="5186" r:id="rId43"/>
    <p:sldId id="5163" r:id="rId44"/>
    <p:sldId id="5161" r:id="rId45"/>
    <p:sldId id="5187" r:id="rId46"/>
    <p:sldId id="5188" r:id="rId47"/>
    <p:sldId id="5166" r:id="rId48"/>
    <p:sldId id="5189" r:id="rId49"/>
    <p:sldId id="5134" r:id="rId50"/>
    <p:sldId id="5184" r:id="rId51"/>
    <p:sldId id="5191" r:id="rId52"/>
    <p:sldId id="5032" r:id="rId53"/>
    <p:sldId id="5192" r:id="rId54"/>
    <p:sldId id="515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DFF1B4-0B66-4392-93D9-41C40DA8FD7F}">
          <p14:sldIdLst>
            <p14:sldId id="350"/>
            <p14:sldId id="4997"/>
            <p14:sldId id="4999"/>
            <p14:sldId id="5120"/>
            <p14:sldId id="5114"/>
            <p14:sldId id="5149"/>
            <p14:sldId id="5018"/>
            <p14:sldId id="4939"/>
            <p14:sldId id="5132"/>
            <p14:sldId id="5126"/>
            <p14:sldId id="5133"/>
            <p14:sldId id="5117"/>
            <p14:sldId id="5116"/>
            <p14:sldId id="5037"/>
            <p14:sldId id="5039"/>
            <p14:sldId id="5040"/>
            <p14:sldId id="5016"/>
            <p14:sldId id="5021"/>
            <p14:sldId id="5043"/>
            <p14:sldId id="5170"/>
            <p14:sldId id="1380"/>
            <p14:sldId id="5172"/>
            <p14:sldId id="5125"/>
            <p14:sldId id="5062"/>
            <p14:sldId id="1384"/>
            <p14:sldId id="5147"/>
            <p14:sldId id="5148"/>
            <p14:sldId id="5130"/>
            <p14:sldId id="5177"/>
            <p14:sldId id="5145"/>
            <p14:sldId id="5144"/>
            <p14:sldId id="5122"/>
            <p14:sldId id="5182"/>
            <p14:sldId id="5185"/>
            <p14:sldId id="5179"/>
            <p14:sldId id="5157"/>
            <p14:sldId id="5159"/>
            <p14:sldId id="5158"/>
            <p14:sldId id="5186"/>
            <p14:sldId id="5163"/>
            <p14:sldId id="5161"/>
            <p14:sldId id="5187"/>
            <p14:sldId id="5188"/>
            <p14:sldId id="5166"/>
            <p14:sldId id="5189"/>
            <p14:sldId id="5134"/>
            <p14:sldId id="5184"/>
            <p14:sldId id="5191"/>
            <p14:sldId id="5032"/>
            <p14:sldId id="5192"/>
            <p14:sldId id="5153"/>
          </p14:sldIdLst>
        </p14:section>
        <p14:section name="Untitled Section" id="{481387F3-2D8D-4BE1-96B9-05432E61E8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B8AD12-8072-85DC-0566-082B7EABCAA7}" name="Sharron O'Neill" initials="SO" userId="S::z2238374@ad.unsw.edu.au::7effee01-0708-4810-a5de-c23292811d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6A300"/>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586" autoAdjust="0"/>
    <p:restoredTop sz="96247" autoAdjust="0"/>
  </p:normalViewPr>
  <p:slideViewPr>
    <p:cSldViewPr snapToGrid="0">
      <p:cViewPr varScale="1">
        <p:scale>
          <a:sx n="102" d="100"/>
          <a:sy n="102" d="100"/>
        </p:scale>
        <p:origin x="156" y="318"/>
      </p:cViewPr>
      <p:guideLst/>
    </p:cSldViewPr>
  </p:slideViewPr>
  <p:outlineViewPr>
    <p:cViewPr>
      <p:scale>
        <a:sx n="33" d="100"/>
        <a:sy n="33" d="100"/>
      </p:scale>
      <p:origin x="0" y="-1560"/>
    </p:cViewPr>
  </p:outlineViewPr>
  <p:notesTextViewPr>
    <p:cViewPr>
      <p:scale>
        <a:sx n="3" d="2"/>
        <a:sy n="3" d="2"/>
      </p:scale>
      <p:origin x="0" y="0"/>
    </p:cViewPr>
  </p:notesTextViewPr>
  <p:sorterViewPr>
    <p:cViewPr varScale="1">
      <p:scale>
        <a:sx n="100" d="100"/>
        <a:sy n="100" d="100"/>
      </p:scale>
      <p:origin x="0" y="-1398"/>
    </p:cViewPr>
  </p:sorterViewPr>
  <p:notesViewPr>
    <p:cSldViewPr snapToGrid="0">
      <p:cViewPr varScale="1">
        <p:scale>
          <a:sx n="63" d="100"/>
          <a:sy n="63" d="100"/>
        </p:scale>
        <p:origin x="3197"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Miller" userId="a376cb9044b45a7e" providerId="LiveId" clId="{905B882B-4CAD-48CF-8ACA-56330E308DBE}"/>
    <pc:docChg chg="modSld">
      <pc:chgData name="Peta Miller" userId="a376cb9044b45a7e" providerId="LiveId" clId="{905B882B-4CAD-48CF-8ACA-56330E308DBE}" dt="2025-05-28T03:47:40.578" v="14" actId="6549"/>
      <pc:docMkLst>
        <pc:docMk/>
      </pc:docMkLst>
      <pc:sldChg chg="modSp mod">
        <pc:chgData name="Peta Miller" userId="a376cb9044b45a7e" providerId="LiveId" clId="{905B882B-4CAD-48CF-8ACA-56330E308DBE}" dt="2025-05-28T03:47:40.578" v="14" actId="6549"/>
        <pc:sldMkLst>
          <pc:docMk/>
          <pc:sldMk cId="4108422639" sldId="5021"/>
        </pc:sldMkLst>
        <pc:spChg chg="mod">
          <ac:chgData name="Peta Miller" userId="a376cb9044b45a7e" providerId="LiveId" clId="{905B882B-4CAD-48CF-8ACA-56330E308DBE}" dt="2025-05-28T03:47:40.578" v="14" actId="6549"/>
          <ac:spMkLst>
            <pc:docMk/>
            <pc:sldMk cId="4108422639" sldId="5021"/>
            <ac:spMk id="4" creationId="{4FF44763-9582-E3D4-9F89-C6BDBB176FD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B3F5B-CAEF-43C2-9E40-3C9E7E105D42}"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en-AU"/>
        </a:p>
      </dgm:t>
    </dgm:pt>
    <dgm:pt modelId="{968FBE00-564E-4F3F-A15C-8BFF0EAA87B0}">
      <dgm:prSet phldrT="[Text]" custT="1"/>
      <dgm:spPr/>
      <dgm:t>
        <a:bodyPr/>
        <a:lstStyle/>
        <a:p>
          <a:r>
            <a:rPr lang="en-US" sz="1600" b="1" dirty="0"/>
            <a:t>Other Agencies and Community</a:t>
          </a:r>
          <a:endParaRPr lang="en-US" sz="1200" b="1" dirty="0"/>
        </a:p>
      </dgm:t>
    </dgm:pt>
    <dgm:pt modelId="{25D54E4F-4038-4617-A302-795EBC70441C}" type="parTrans" cxnId="{DE12518C-9F55-41A9-9CD9-49234B0C8D16}">
      <dgm:prSet/>
      <dgm:spPr/>
      <dgm:t>
        <a:bodyPr/>
        <a:lstStyle/>
        <a:p>
          <a:endParaRPr lang="en-AU"/>
        </a:p>
      </dgm:t>
    </dgm:pt>
    <dgm:pt modelId="{F05217F1-CFD0-4D56-8BD4-A1C9CB04FA16}" type="sibTrans" cxnId="{DE12518C-9F55-41A9-9CD9-49234B0C8D16}">
      <dgm:prSet/>
      <dgm:spPr/>
      <dgm:t>
        <a:bodyPr/>
        <a:lstStyle/>
        <a:p>
          <a:endParaRPr lang="en-AU"/>
        </a:p>
      </dgm:t>
    </dgm:pt>
    <dgm:pt modelId="{08D6B143-CBE3-4898-BC84-CB055E3E6F2A}">
      <dgm:prSet custT="1"/>
      <dgm:spPr/>
      <dgm:t>
        <a:bodyPr/>
        <a:lstStyle/>
        <a:p>
          <a:r>
            <a:rPr lang="en-AU" sz="1800" b="1" dirty="0"/>
            <a:t>Minister &amp; Ed Directorate</a:t>
          </a:r>
        </a:p>
        <a:p>
          <a:r>
            <a:rPr lang="en-AU" sz="1400" dirty="0"/>
            <a:t>Budgets, Policies, Leadership and Culture, Governance and Management Systems</a:t>
          </a:r>
          <a:r>
            <a:rPr lang="en-US" sz="1400" dirty="0"/>
            <a:t> , curriculum requirements etc. </a:t>
          </a:r>
          <a:endParaRPr lang="en-AU" sz="1400" dirty="0"/>
        </a:p>
      </dgm:t>
    </dgm:pt>
    <dgm:pt modelId="{2AEEC306-6F0B-48BB-86A5-ECDCD05A1B65}" type="parTrans" cxnId="{83145A54-F9A3-4A2D-B26D-4F13D4F835ED}">
      <dgm:prSet/>
      <dgm:spPr/>
      <dgm:t>
        <a:bodyPr/>
        <a:lstStyle/>
        <a:p>
          <a:endParaRPr lang="en-AU"/>
        </a:p>
      </dgm:t>
    </dgm:pt>
    <dgm:pt modelId="{F2FB5748-3CC7-4E2A-93F8-FCD35947ECE1}" type="sibTrans" cxnId="{83145A54-F9A3-4A2D-B26D-4F13D4F835ED}">
      <dgm:prSet/>
      <dgm:spPr/>
      <dgm:t>
        <a:bodyPr/>
        <a:lstStyle/>
        <a:p>
          <a:endParaRPr lang="en-AU"/>
        </a:p>
      </dgm:t>
    </dgm:pt>
    <dgm:pt modelId="{32B74349-4060-4B33-B4FA-288D0CDB03A9}">
      <dgm:prSet custT="1"/>
      <dgm:spPr/>
      <dgm:t>
        <a:bodyPr/>
        <a:lstStyle/>
        <a:p>
          <a:r>
            <a:rPr lang="en-AU" sz="2400" b="1" dirty="0">
              <a:solidFill>
                <a:schemeClr val="tx1"/>
              </a:solidFill>
            </a:rPr>
            <a:t>School</a:t>
          </a:r>
        </a:p>
        <a:p>
          <a:r>
            <a:rPr lang="en-US" sz="1050" dirty="0">
              <a:solidFill>
                <a:schemeClr val="tx1"/>
              </a:solidFill>
            </a:rPr>
            <a:t> </a:t>
          </a:r>
          <a:r>
            <a:rPr lang="en-US" sz="1600" dirty="0">
              <a:solidFill>
                <a:schemeClr val="tx1"/>
              </a:solidFill>
            </a:rPr>
            <a:t>Funding, infrastructure design and layout, EL, Board, structure, culture, educational approach etc.</a:t>
          </a:r>
          <a:endParaRPr lang="en-US" sz="1050" dirty="0">
            <a:solidFill>
              <a:schemeClr val="tx1"/>
            </a:solidFill>
          </a:endParaRPr>
        </a:p>
      </dgm:t>
    </dgm:pt>
    <dgm:pt modelId="{CA47B885-2AEC-4DB0-A5CC-F02EDD20BDF3}" type="parTrans" cxnId="{2CC8F233-1DD8-4D9C-B8F9-A55A03B557A5}">
      <dgm:prSet/>
      <dgm:spPr/>
      <dgm:t>
        <a:bodyPr/>
        <a:lstStyle/>
        <a:p>
          <a:endParaRPr lang="en-AU"/>
        </a:p>
      </dgm:t>
    </dgm:pt>
    <dgm:pt modelId="{34985D26-8AF0-4DFB-A1B7-B10F07E91BFC}" type="sibTrans" cxnId="{2CC8F233-1DD8-4D9C-B8F9-A55A03B557A5}">
      <dgm:prSet/>
      <dgm:spPr/>
      <dgm:t>
        <a:bodyPr/>
        <a:lstStyle/>
        <a:p>
          <a:endParaRPr lang="en-AU"/>
        </a:p>
      </dgm:t>
    </dgm:pt>
    <dgm:pt modelId="{319F2361-0FE3-4626-A888-26D7CB097730}">
      <dgm:prSet custT="1"/>
      <dgm:spPr/>
      <dgm:t>
        <a:bodyPr/>
        <a:lstStyle/>
        <a:p>
          <a:r>
            <a:rPr lang="en-AU" sz="1800" b="1" dirty="0">
              <a:solidFill>
                <a:schemeClr val="tx1"/>
              </a:solidFill>
            </a:rPr>
            <a:t>Principal</a:t>
          </a:r>
        </a:p>
        <a:p>
          <a:r>
            <a:rPr lang="en-AU" sz="1600" b="0" dirty="0">
              <a:solidFill>
                <a:schemeClr val="tx1"/>
              </a:solidFill>
            </a:rPr>
            <a:t>Role, situational demands, knowledge, skills, experience, beliefs, leadership and working  style, spare capacity, mental and physical health etc.</a:t>
          </a:r>
        </a:p>
      </dgm:t>
    </dgm:pt>
    <dgm:pt modelId="{18AE3C92-2FEC-4155-9F03-51D4CE95037F}" type="parTrans" cxnId="{A38E5F12-4C42-49E8-87C4-BBC98843AB61}">
      <dgm:prSet/>
      <dgm:spPr/>
      <dgm:t>
        <a:bodyPr/>
        <a:lstStyle/>
        <a:p>
          <a:endParaRPr lang="en-AU"/>
        </a:p>
      </dgm:t>
    </dgm:pt>
    <dgm:pt modelId="{9D918F41-D0B8-4889-9A9A-42A4839E248E}" type="sibTrans" cxnId="{A38E5F12-4C42-49E8-87C4-BBC98843AB61}">
      <dgm:prSet/>
      <dgm:spPr/>
      <dgm:t>
        <a:bodyPr/>
        <a:lstStyle/>
        <a:p>
          <a:endParaRPr lang="en-AU"/>
        </a:p>
      </dgm:t>
    </dgm:pt>
    <dgm:pt modelId="{9CA4B84D-35D5-4DEC-AB79-538C22B68EF4}">
      <dgm:prSet custT="1"/>
      <dgm:spPr/>
      <dgm:t>
        <a:bodyPr/>
        <a:lstStyle/>
        <a:p>
          <a:r>
            <a:rPr lang="en-AU" sz="2000" b="1" dirty="0">
              <a:solidFill>
                <a:schemeClr val="tx1"/>
              </a:solidFill>
            </a:rPr>
            <a:t>Staff</a:t>
          </a:r>
        </a:p>
        <a:p>
          <a:r>
            <a:rPr lang="en-AU" sz="1600" dirty="0">
              <a:solidFill>
                <a:schemeClr val="tx1"/>
              </a:solidFill>
            </a:rPr>
            <a:t>Number, experience, teaching style, spare capacity, mental and physical health etc.</a:t>
          </a:r>
        </a:p>
      </dgm:t>
    </dgm:pt>
    <dgm:pt modelId="{2259F1FE-1121-4ACA-9886-41BAAE79B58C}" type="parTrans" cxnId="{832A9292-D822-4187-A7EC-6049DA91EB18}">
      <dgm:prSet/>
      <dgm:spPr/>
      <dgm:t>
        <a:bodyPr/>
        <a:lstStyle/>
        <a:p>
          <a:endParaRPr lang="en-AU"/>
        </a:p>
      </dgm:t>
    </dgm:pt>
    <dgm:pt modelId="{992C3A55-FF0C-4327-B556-9FCE5317115F}" type="sibTrans" cxnId="{832A9292-D822-4187-A7EC-6049DA91EB18}">
      <dgm:prSet/>
      <dgm:spPr/>
      <dgm:t>
        <a:bodyPr/>
        <a:lstStyle/>
        <a:p>
          <a:endParaRPr lang="en-AU"/>
        </a:p>
      </dgm:t>
    </dgm:pt>
    <dgm:pt modelId="{8A56D6AC-EF50-494A-84ED-423FC711B8A7}">
      <dgm:prSet custT="1"/>
      <dgm:spPr/>
      <dgm:t>
        <a:bodyPr/>
        <a:lstStyle/>
        <a:p>
          <a:r>
            <a:rPr lang="en-US" sz="2400" b="1" dirty="0">
              <a:solidFill>
                <a:schemeClr val="tx2">
                  <a:lumMod val="10000"/>
                  <a:lumOff val="90000"/>
                </a:schemeClr>
              </a:solidFill>
            </a:rPr>
            <a:t>Student Community</a:t>
          </a:r>
        </a:p>
        <a:p>
          <a:r>
            <a:rPr lang="en-US" sz="1600" b="0" dirty="0">
              <a:solidFill>
                <a:schemeClr val="tx2">
                  <a:lumMod val="10000"/>
                  <a:lumOff val="90000"/>
                </a:schemeClr>
              </a:solidFill>
            </a:rPr>
            <a:t>Numbers, needs</a:t>
          </a:r>
          <a:r>
            <a:rPr lang="en-US" sz="1400" b="0" dirty="0">
              <a:solidFill>
                <a:schemeClr val="tx2">
                  <a:lumMod val="10000"/>
                  <a:lumOff val="90000"/>
                </a:schemeClr>
              </a:solidFill>
            </a:rPr>
            <a:t>, </a:t>
          </a:r>
          <a:r>
            <a:rPr lang="en-US" sz="1600" b="0" dirty="0">
              <a:solidFill>
                <a:schemeClr val="tx2">
                  <a:lumMod val="10000"/>
                  <a:lumOff val="90000"/>
                </a:schemeClr>
              </a:solidFill>
            </a:rPr>
            <a:t>expectations, behaviours etc.</a:t>
          </a:r>
          <a:endParaRPr lang="en-US" sz="900" b="0" dirty="0">
            <a:solidFill>
              <a:schemeClr val="tx2">
                <a:lumMod val="10000"/>
                <a:lumOff val="90000"/>
              </a:schemeClr>
            </a:solidFill>
          </a:endParaRPr>
        </a:p>
      </dgm:t>
    </dgm:pt>
    <dgm:pt modelId="{A6824FD2-8B76-4883-928F-C77B4B41BD0A}" type="parTrans" cxnId="{8B559B8E-3008-4380-BCB1-C6AC8D173177}">
      <dgm:prSet/>
      <dgm:spPr/>
      <dgm:t>
        <a:bodyPr/>
        <a:lstStyle/>
        <a:p>
          <a:endParaRPr lang="en-AU"/>
        </a:p>
      </dgm:t>
    </dgm:pt>
    <dgm:pt modelId="{9BA192F0-3B10-4FCF-868D-F5A389029B69}" type="sibTrans" cxnId="{8B559B8E-3008-4380-BCB1-C6AC8D173177}">
      <dgm:prSet/>
      <dgm:spPr/>
      <dgm:t>
        <a:bodyPr/>
        <a:lstStyle/>
        <a:p>
          <a:endParaRPr lang="en-AU"/>
        </a:p>
      </dgm:t>
    </dgm:pt>
    <dgm:pt modelId="{2A7A3204-6004-4CD5-863C-2CD5C91D92E0}" type="pres">
      <dgm:prSet presAssocID="{59FB3F5B-CAEF-43C2-9E40-3C9E7E105D42}" presName="Name0" presStyleCnt="0">
        <dgm:presLayoutVars>
          <dgm:chMax val="7"/>
          <dgm:resizeHandles val="exact"/>
        </dgm:presLayoutVars>
      </dgm:prSet>
      <dgm:spPr/>
    </dgm:pt>
    <dgm:pt modelId="{9ADB11FC-9B26-42FE-9D57-3BAC55FFC79A}" type="pres">
      <dgm:prSet presAssocID="{59FB3F5B-CAEF-43C2-9E40-3C9E7E105D42}" presName="comp1" presStyleCnt="0"/>
      <dgm:spPr/>
    </dgm:pt>
    <dgm:pt modelId="{A8495F36-DE16-4CCA-9572-5A926872E412}" type="pres">
      <dgm:prSet presAssocID="{59FB3F5B-CAEF-43C2-9E40-3C9E7E105D42}" presName="circle1" presStyleLbl="node1" presStyleIdx="0" presStyleCnt="6" custScaleX="162730" custLinFactNeighborX="680" custLinFactNeighborY="-1465"/>
      <dgm:spPr/>
    </dgm:pt>
    <dgm:pt modelId="{0797B944-0E32-4829-8B13-F958E92596D5}" type="pres">
      <dgm:prSet presAssocID="{59FB3F5B-CAEF-43C2-9E40-3C9E7E105D42}" presName="c1text" presStyleLbl="node1" presStyleIdx="0" presStyleCnt="6">
        <dgm:presLayoutVars>
          <dgm:bulletEnabled val="1"/>
        </dgm:presLayoutVars>
      </dgm:prSet>
      <dgm:spPr/>
    </dgm:pt>
    <dgm:pt modelId="{8036E651-39A3-419E-81E4-C762824295AF}" type="pres">
      <dgm:prSet presAssocID="{59FB3F5B-CAEF-43C2-9E40-3C9E7E105D42}" presName="comp2" presStyleCnt="0"/>
      <dgm:spPr/>
    </dgm:pt>
    <dgm:pt modelId="{4B5C9CBE-DB82-47FF-A6F0-DFB318158561}" type="pres">
      <dgm:prSet presAssocID="{59FB3F5B-CAEF-43C2-9E40-3C9E7E105D42}" presName="circle2" presStyleLbl="node1" presStyleIdx="1" presStyleCnt="6" custScaleX="191845" custScaleY="100805" custLinFactNeighborX="755" custLinFactNeighborY="-201"/>
      <dgm:spPr/>
    </dgm:pt>
    <dgm:pt modelId="{70FEC02C-F759-4F80-87B6-7A4E4ADBA2BF}" type="pres">
      <dgm:prSet presAssocID="{59FB3F5B-CAEF-43C2-9E40-3C9E7E105D42}" presName="c2text" presStyleLbl="node1" presStyleIdx="1" presStyleCnt="6">
        <dgm:presLayoutVars>
          <dgm:bulletEnabled val="1"/>
        </dgm:presLayoutVars>
      </dgm:prSet>
      <dgm:spPr/>
    </dgm:pt>
    <dgm:pt modelId="{77D84990-F404-4C4C-AD18-71C67386236E}" type="pres">
      <dgm:prSet presAssocID="{59FB3F5B-CAEF-43C2-9E40-3C9E7E105D42}" presName="comp3" presStyleCnt="0"/>
      <dgm:spPr/>
    </dgm:pt>
    <dgm:pt modelId="{701CF9F2-551A-45FF-8E14-341161D27C1A}" type="pres">
      <dgm:prSet presAssocID="{59FB3F5B-CAEF-43C2-9E40-3C9E7E105D42}" presName="circle3" presStyleLbl="node1" presStyleIdx="2" presStyleCnt="6" custScaleX="231236" custScaleY="95539" custLinFactNeighborY="3826"/>
      <dgm:spPr/>
    </dgm:pt>
    <dgm:pt modelId="{8C585B70-AD5A-42FE-83D2-5DD4E81570CE}" type="pres">
      <dgm:prSet presAssocID="{59FB3F5B-CAEF-43C2-9E40-3C9E7E105D42}" presName="c3text" presStyleLbl="node1" presStyleIdx="2" presStyleCnt="6">
        <dgm:presLayoutVars>
          <dgm:bulletEnabled val="1"/>
        </dgm:presLayoutVars>
      </dgm:prSet>
      <dgm:spPr/>
    </dgm:pt>
    <dgm:pt modelId="{D1AD00EB-1CEF-4F31-95A2-AC982A694220}" type="pres">
      <dgm:prSet presAssocID="{59FB3F5B-CAEF-43C2-9E40-3C9E7E105D42}" presName="comp4" presStyleCnt="0"/>
      <dgm:spPr/>
    </dgm:pt>
    <dgm:pt modelId="{791FC000-5F51-454A-B5D8-929D753C2493}" type="pres">
      <dgm:prSet presAssocID="{59FB3F5B-CAEF-43C2-9E40-3C9E7E105D42}" presName="circle4" presStyleLbl="node1" presStyleIdx="3" presStyleCnt="6" custScaleX="288522" custScaleY="90355" custLinFactNeighborX="3295" custLinFactNeighborY="2780"/>
      <dgm:spPr/>
    </dgm:pt>
    <dgm:pt modelId="{3D295B6A-BD94-48A9-AF1D-3BAFBDCE50F3}" type="pres">
      <dgm:prSet presAssocID="{59FB3F5B-CAEF-43C2-9E40-3C9E7E105D42}" presName="c4text" presStyleLbl="node1" presStyleIdx="3" presStyleCnt="6">
        <dgm:presLayoutVars>
          <dgm:bulletEnabled val="1"/>
        </dgm:presLayoutVars>
      </dgm:prSet>
      <dgm:spPr/>
    </dgm:pt>
    <dgm:pt modelId="{11C0C34D-A14F-4366-9AA9-790E9A225B88}" type="pres">
      <dgm:prSet presAssocID="{59FB3F5B-CAEF-43C2-9E40-3C9E7E105D42}" presName="comp5" presStyleCnt="0"/>
      <dgm:spPr/>
    </dgm:pt>
    <dgm:pt modelId="{0A6EEA8F-7D51-4FA5-8C06-37A0634973DB}" type="pres">
      <dgm:prSet presAssocID="{59FB3F5B-CAEF-43C2-9E40-3C9E7E105D42}" presName="circle5" presStyleLbl="node1" presStyleIdx="4" presStyleCnt="6" custScaleX="374464" custScaleY="87024" custLinFactNeighborX="4805" custLinFactNeighborY="13398"/>
      <dgm:spPr/>
    </dgm:pt>
    <dgm:pt modelId="{1C812282-0802-49A5-AAF5-2F44C2148FFD}" type="pres">
      <dgm:prSet presAssocID="{59FB3F5B-CAEF-43C2-9E40-3C9E7E105D42}" presName="c5text" presStyleLbl="node1" presStyleIdx="4" presStyleCnt="6">
        <dgm:presLayoutVars>
          <dgm:bulletEnabled val="1"/>
        </dgm:presLayoutVars>
      </dgm:prSet>
      <dgm:spPr/>
    </dgm:pt>
    <dgm:pt modelId="{79EDEEEC-0792-446D-ACB5-3FC78F47207D}" type="pres">
      <dgm:prSet presAssocID="{59FB3F5B-CAEF-43C2-9E40-3C9E7E105D42}" presName="comp6" presStyleCnt="0"/>
      <dgm:spPr/>
    </dgm:pt>
    <dgm:pt modelId="{E4A9F616-BE50-4D46-B281-CF1015777D73}" type="pres">
      <dgm:prSet presAssocID="{59FB3F5B-CAEF-43C2-9E40-3C9E7E105D42}" presName="circle6" presStyleLbl="node1" presStyleIdx="5" presStyleCnt="6" custScaleX="549236" custScaleY="72769" custLinFactNeighborX="12962" custLinFactNeighborY="13912"/>
      <dgm:spPr/>
    </dgm:pt>
    <dgm:pt modelId="{3A08B8E8-ED6C-4600-A426-2168D42AAED5}" type="pres">
      <dgm:prSet presAssocID="{59FB3F5B-CAEF-43C2-9E40-3C9E7E105D42}" presName="c6text" presStyleLbl="node1" presStyleIdx="5" presStyleCnt="6">
        <dgm:presLayoutVars>
          <dgm:bulletEnabled val="1"/>
        </dgm:presLayoutVars>
      </dgm:prSet>
      <dgm:spPr/>
    </dgm:pt>
  </dgm:ptLst>
  <dgm:cxnLst>
    <dgm:cxn modelId="{9061B40D-6F0F-49EE-9834-7E66E06C8B37}" type="presOf" srcId="{9CA4B84D-35D5-4DEC-AB79-538C22B68EF4}" destId="{0A6EEA8F-7D51-4FA5-8C06-37A0634973DB}" srcOrd="0" destOrd="0" presId="urn:microsoft.com/office/officeart/2005/8/layout/venn2"/>
    <dgm:cxn modelId="{A38E5F12-4C42-49E8-87C4-BBC98843AB61}" srcId="{59FB3F5B-CAEF-43C2-9E40-3C9E7E105D42}" destId="{319F2361-0FE3-4626-A888-26D7CB097730}" srcOrd="5" destOrd="0" parTransId="{18AE3C92-2FEC-4155-9F03-51D4CE95037F}" sibTransId="{9D918F41-D0B8-4889-9A9A-42A4839E248E}"/>
    <dgm:cxn modelId="{2CC8F233-1DD8-4D9C-B8F9-A55A03B557A5}" srcId="{59FB3F5B-CAEF-43C2-9E40-3C9E7E105D42}" destId="{32B74349-4060-4B33-B4FA-288D0CDB03A9}" srcOrd="3" destOrd="0" parTransId="{CA47B885-2AEC-4DB0-A5CC-F02EDD20BDF3}" sibTransId="{34985D26-8AF0-4DFB-A1B7-B10F07E91BFC}"/>
    <dgm:cxn modelId="{08EB975E-8D4F-472D-9328-A22DDF4F4501}" type="presOf" srcId="{32B74349-4060-4B33-B4FA-288D0CDB03A9}" destId="{3D295B6A-BD94-48A9-AF1D-3BAFBDCE50F3}" srcOrd="1" destOrd="0" presId="urn:microsoft.com/office/officeart/2005/8/layout/venn2"/>
    <dgm:cxn modelId="{D203C663-8693-43A9-8ABE-69FB9930AEE8}" type="presOf" srcId="{8A56D6AC-EF50-494A-84ED-423FC711B8A7}" destId="{701CF9F2-551A-45FF-8E14-341161D27C1A}" srcOrd="0" destOrd="0" presId="urn:microsoft.com/office/officeart/2005/8/layout/venn2"/>
    <dgm:cxn modelId="{3AF53C68-B6A7-4A1D-96AC-9B37DD696484}" type="presOf" srcId="{319F2361-0FE3-4626-A888-26D7CB097730}" destId="{3A08B8E8-ED6C-4600-A426-2168D42AAED5}" srcOrd="1" destOrd="0" presId="urn:microsoft.com/office/officeart/2005/8/layout/venn2"/>
    <dgm:cxn modelId="{B8D6A76E-8021-4F0F-8BF7-6C8E12263F28}" type="presOf" srcId="{08D6B143-CBE3-4898-BC84-CB055E3E6F2A}" destId="{4B5C9CBE-DB82-47FF-A6F0-DFB318158561}" srcOrd="0" destOrd="0" presId="urn:microsoft.com/office/officeart/2005/8/layout/venn2"/>
    <dgm:cxn modelId="{83145A54-F9A3-4A2D-B26D-4F13D4F835ED}" srcId="{59FB3F5B-CAEF-43C2-9E40-3C9E7E105D42}" destId="{08D6B143-CBE3-4898-BC84-CB055E3E6F2A}" srcOrd="1" destOrd="0" parTransId="{2AEEC306-6F0B-48BB-86A5-ECDCD05A1B65}" sibTransId="{F2FB5748-3CC7-4E2A-93F8-FCD35947ECE1}"/>
    <dgm:cxn modelId="{182FC554-E16F-405F-B9D5-1910E019E3BC}" type="presOf" srcId="{968FBE00-564E-4F3F-A15C-8BFF0EAA87B0}" destId="{A8495F36-DE16-4CCA-9572-5A926872E412}" srcOrd="0" destOrd="0" presId="urn:microsoft.com/office/officeart/2005/8/layout/venn2"/>
    <dgm:cxn modelId="{30AEEF7F-C54A-402A-9E45-206F1A16DB08}" type="presOf" srcId="{32B74349-4060-4B33-B4FA-288D0CDB03A9}" destId="{791FC000-5F51-454A-B5D8-929D753C2493}" srcOrd="0" destOrd="0" presId="urn:microsoft.com/office/officeart/2005/8/layout/venn2"/>
    <dgm:cxn modelId="{DE12518C-9F55-41A9-9CD9-49234B0C8D16}" srcId="{59FB3F5B-CAEF-43C2-9E40-3C9E7E105D42}" destId="{968FBE00-564E-4F3F-A15C-8BFF0EAA87B0}" srcOrd="0" destOrd="0" parTransId="{25D54E4F-4038-4617-A302-795EBC70441C}" sibTransId="{F05217F1-CFD0-4D56-8BD4-A1C9CB04FA16}"/>
    <dgm:cxn modelId="{8B559B8E-3008-4380-BCB1-C6AC8D173177}" srcId="{59FB3F5B-CAEF-43C2-9E40-3C9E7E105D42}" destId="{8A56D6AC-EF50-494A-84ED-423FC711B8A7}" srcOrd="2" destOrd="0" parTransId="{A6824FD2-8B76-4883-928F-C77B4B41BD0A}" sibTransId="{9BA192F0-3B10-4FCF-868D-F5A389029B69}"/>
    <dgm:cxn modelId="{482B0D90-32CA-41A6-A50D-7841E1D046AB}" type="presOf" srcId="{59FB3F5B-CAEF-43C2-9E40-3C9E7E105D42}" destId="{2A7A3204-6004-4CD5-863C-2CD5C91D92E0}" srcOrd="0" destOrd="0" presId="urn:microsoft.com/office/officeart/2005/8/layout/venn2"/>
    <dgm:cxn modelId="{832A9292-D822-4187-A7EC-6049DA91EB18}" srcId="{59FB3F5B-CAEF-43C2-9E40-3C9E7E105D42}" destId="{9CA4B84D-35D5-4DEC-AB79-538C22B68EF4}" srcOrd="4" destOrd="0" parTransId="{2259F1FE-1121-4ACA-9886-41BAAE79B58C}" sibTransId="{992C3A55-FF0C-4327-B556-9FCE5317115F}"/>
    <dgm:cxn modelId="{7CE48ED0-9D89-4BF9-AA47-87260FAE8630}" type="presOf" srcId="{8A56D6AC-EF50-494A-84ED-423FC711B8A7}" destId="{8C585B70-AD5A-42FE-83D2-5DD4E81570CE}" srcOrd="1" destOrd="0" presId="urn:microsoft.com/office/officeart/2005/8/layout/venn2"/>
    <dgm:cxn modelId="{6E443BDC-0609-42CF-9B5D-B05C07B7B08F}" type="presOf" srcId="{319F2361-0FE3-4626-A888-26D7CB097730}" destId="{E4A9F616-BE50-4D46-B281-CF1015777D73}" srcOrd="0" destOrd="0" presId="urn:microsoft.com/office/officeart/2005/8/layout/venn2"/>
    <dgm:cxn modelId="{9F6D98F3-00C6-4192-AB49-4A6ABFD20EA3}" type="presOf" srcId="{08D6B143-CBE3-4898-BC84-CB055E3E6F2A}" destId="{70FEC02C-F759-4F80-87B6-7A4E4ADBA2BF}" srcOrd="1" destOrd="0" presId="urn:microsoft.com/office/officeart/2005/8/layout/venn2"/>
    <dgm:cxn modelId="{7F5DC8F6-2F51-48B2-BD82-E3569F8CA2D4}" type="presOf" srcId="{9CA4B84D-35D5-4DEC-AB79-538C22B68EF4}" destId="{1C812282-0802-49A5-AAF5-2F44C2148FFD}" srcOrd="1" destOrd="0" presId="urn:microsoft.com/office/officeart/2005/8/layout/venn2"/>
    <dgm:cxn modelId="{0C1E7AF9-78FD-4A8E-BAB6-624E53E95B75}" type="presOf" srcId="{968FBE00-564E-4F3F-A15C-8BFF0EAA87B0}" destId="{0797B944-0E32-4829-8B13-F958E92596D5}" srcOrd="1" destOrd="0" presId="urn:microsoft.com/office/officeart/2005/8/layout/venn2"/>
    <dgm:cxn modelId="{0A60DB92-CBF7-4C94-B9D0-160AF2C966D2}" type="presParOf" srcId="{2A7A3204-6004-4CD5-863C-2CD5C91D92E0}" destId="{9ADB11FC-9B26-42FE-9D57-3BAC55FFC79A}" srcOrd="0" destOrd="0" presId="urn:microsoft.com/office/officeart/2005/8/layout/venn2"/>
    <dgm:cxn modelId="{87C03F41-7A6E-4331-B255-9C61000ED440}" type="presParOf" srcId="{9ADB11FC-9B26-42FE-9D57-3BAC55FFC79A}" destId="{A8495F36-DE16-4CCA-9572-5A926872E412}" srcOrd="0" destOrd="0" presId="urn:microsoft.com/office/officeart/2005/8/layout/venn2"/>
    <dgm:cxn modelId="{19915A82-24E2-42AC-95FB-8780F86254BF}" type="presParOf" srcId="{9ADB11FC-9B26-42FE-9D57-3BAC55FFC79A}" destId="{0797B944-0E32-4829-8B13-F958E92596D5}" srcOrd="1" destOrd="0" presId="urn:microsoft.com/office/officeart/2005/8/layout/venn2"/>
    <dgm:cxn modelId="{24F749A5-F83A-4ED8-9835-DCA37CEF5830}" type="presParOf" srcId="{2A7A3204-6004-4CD5-863C-2CD5C91D92E0}" destId="{8036E651-39A3-419E-81E4-C762824295AF}" srcOrd="1" destOrd="0" presId="urn:microsoft.com/office/officeart/2005/8/layout/venn2"/>
    <dgm:cxn modelId="{F1F626E6-7A05-4359-B8A6-C102C5DF7B4D}" type="presParOf" srcId="{8036E651-39A3-419E-81E4-C762824295AF}" destId="{4B5C9CBE-DB82-47FF-A6F0-DFB318158561}" srcOrd="0" destOrd="0" presId="urn:microsoft.com/office/officeart/2005/8/layout/venn2"/>
    <dgm:cxn modelId="{F3C489BF-77E4-49C3-936F-92417EF0FB00}" type="presParOf" srcId="{8036E651-39A3-419E-81E4-C762824295AF}" destId="{70FEC02C-F759-4F80-87B6-7A4E4ADBA2BF}" srcOrd="1" destOrd="0" presId="urn:microsoft.com/office/officeart/2005/8/layout/venn2"/>
    <dgm:cxn modelId="{5DEBCBEE-D3DD-4862-9BE1-E7C1D450FA22}" type="presParOf" srcId="{2A7A3204-6004-4CD5-863C-2CD5C91D92E0}" destId="{77D84990-F404-4C4C-AD18-71C67386236E}" srcOrd="2" destOrd="0" presId="urn:microsoft.com/office/officeart/2005/8/layout/venn2"/>
    <dgm:cxn modelId="{77A463F2-A1C7-45E6-BF42-40F1E838A827}" type="presParOf" srcId="{77D84990-F404-4C4C-AD18-71C67386236E}" destId="{701CF9F2-551A-45FF-8E14-341161D27C1A}" srcOrd="0" destOrd="0" presId="urn:microsoft.com/office/officeart/2005/8/layout/venn2"/>
    <dgm:cxn modelId="{D016B0AA-41FD-456F-BEF6-95A431383B8C}" type="presParOf" srcId="{77D84990-F404-4C4C-AD18-71C67386236E}" destId="{8C585B70-AD5A-42FE-83D2-5DD4E81570CE}" srcOrd="1" destOrd="0" presId="urn:microsoft.com/office/officeart/2005/8/layout/venn2"/>
    <dgm:cxn modelId="{4B14AF16-1A59-48BC-9C9F-69BC34195699}" type="presParOf" srcId="{2A7A3204-6004-4CD5-863C-2CD5C91D92E0}" destId="{D1AD00EB-1CEF-4F31-95A2-AC982A694220}" srcOrd="3" destOrd="0" presId="urn:microsoft.com/office/officeart/2005/8/layout/venn2"/>
    <dgm:cxn modelId="{1629187B-509F-4FD5-A08E-1E1AABB9CB4D}" type="presParOf" srcId="{D1AD00EB-1CEF-4F31-95A2-AC982A694220}" destId="{791FC000-5F51-454A-B5D8-929D753C2493}" srcOrd="0" destOrd="0" presId="urn:microsoft.com/office/officeart/2005/8/layout/venn2"/>
    <dgm:cxn modelId="{9C9DC0BC-9201-4C7B-81A3-CED128B1F33F}" type="presParOf" srcId="{D1AD00EB-1CEF-4F31-95A2-AC982A694220}" destId="{3D295B6A-BD94-48A9-AF1D-3BAFBDCE50F3}" srcOrd="1" destOrd="0" presId="urn:microsoft.com/office/officeart/2005/8/layout/venn2"/>
    <dgm:cxn modelId="{78652CFC-A788-4893-B921-2A637D85A93B}" type="presParOf" srcId="{2A7A3204-6004-4CD5-863C-2CD5C91D92E0}" destId="{11C0C34D-A14F-4366-9AA9-790E9A225B88}" srcOrd="4" destOrd="0" presId="urn:microsoft.com/office/officeart/2005/8/layout/venn2"/>
    <dgm:cxn modelId="{25CE1268-2815-4D28-A5E7-AF01B847748B}" type="presParOf" srcId="{11C0C34D-A14F-4366-9AA9-790E9A225B88}" destId="{0A6EEA8F-7D51-4FA5-8C06-37A0634973DB}" srcOrd="0" destOrd="0" presId="urn:microsoft.com/office/officeart/2005/8/layout/venn2"/>
    <dgm:cxn modelId="{815C1136-A05F-49EB-A34D-466B037BD7EA}" type="presParOf" srcId="{11C0C34D-A14F-4366-9AA9-790E9A225B88}" destId="{1C812282-0802-49A5-AAF5-2F44C2148FFD}" srcOrd="1" destOrd="0" presId="urn:microsoft.com/office/officeart/2005/8/layout/venn2"/>
    <dgm:cxn modelId="{86236488-65E4-4EDD-9CD5-15752BB21EF1}" type="presParOf" srcId="{2A7A3204-6004-4CD5-863C-2CD5C91D92E0}" destId="{79EDEEEC-0792-446D-ACB5-3FC78F47207D}" srcOrd="5" destOrd="0" presId="urn:microsoft.com/office/officeart/2005/8/layout/venn2"/>
    <dgm:cxn modelId="{B375536C-3CDE-4BE1-B3D6-49EED698E863}" type="presParOf" srcId="{79EDEEEC-0792-446D-ACB5-3FC78F47207D}" destId="{E4A9F616-BE50-4D46-B281-CF1015777D73}" srcOrd="0" destOrd="0" presId="urn:microsoft.com/office/officeart/2005/8/layout/venn2"/>
    <dgm:cxn modelId="{7DFD788D-D868-4862-9370-FB8052CF1CD0}" type="presParOf" srcId="{79EDEEEC-0792-446D-ACB5-3FC78F47207D}" destId="{3A08B8E8-ED6C-4600-A426-2168D42AAED5}"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225122-84D9-464F-9224-FF4793D37735}"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US"/>
        </a:p>
      </dgm:t>
    </dgm:pt>
    <dgm:pt modelId="{0F5A787D-47C3-490D-ACC4-4757D2A2C0CF}">
      <dgm:prSet phldrT="[Text]"/>
      <dgm:spPr/>
      <dgm:t>
        <a:bodyPr/>
        <a:lstStyle/>
        <a:p>
          <a:r>
            <a:rPr lang="en-US" dirty="0"/>
            <a:t>Increased</a:t>
          </a:r>
        </a:p>
      </dgm:t>
    </dgm:pt>
    <dgm:pt modelId="{045B55E6-066A-4A87-AAC6-90D67AAB2607}" type="parTrans" cxnId="{DB4F6922-AD67-4E2C-9F3C-FC56EF53B661}">
      <dgm:prSet/>
      <dgm:spPr/>
      <dgm:t>
        <a:bodyPr/>
        <a:lstStyle/>
        <a:p>
          <a:endParaRPr lang="en-US"/>
        </a:p>
      </dgm:t>
    </dgm:pt>
    <dgm:pt modelId="{94E69C9D-E1FE-46C9-8210-DB4D662D5B7F}" type="sibTrans" cxnId="{DB4F6922-AD67-4E2C-9F3C-FC56EF53B661}">
      <dgm:prSet/>
      <dgm:spPr/>
      <dgm:t>
        <a:bodyPr/>
        <a:lstStyle/>
        <a:p>
          <a:endParaRPr lang="en-US"/>
        </a:p>
      </dgm:t>
    </dgm:pt>
    <dgm:pt modelId="{195D3447-450C-4FA4-83DE-A7137B9C8552}">
      <dgm:prSet phldrT="[Text]" custT="1"/>
      <dgm:spPr/>
      <dgm:t>
        <a:bodyPr/>
        <a:lstStyle/>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r>
            <a:rPr lang="en-US" sz="2200" b="0" kern="1200" dirty="0">
              <a:solidFill>
                <a:schemeClr val="tx1"/>
              </a:solidFill>
              <a:latin typeface="+mn-lt"/>
              <a:ea typeface="+mn-ea"/>
              <a:cs typeface="+mn-cs"/>
            </a:rPr>
            <a:t>Fight, flight and freeze response (less ‘face’)</a:t>
          </a: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r>
            <a:rPr lang="en-US" sz="2200" b="0" kern="1200" dirty="0">
              <a:solidFill>
                <a:schemeClr val="tx1"/>
              </a:solidFill>
              <a:latin typeface="+mn-lt"/>
              <a:ea typeface="+mn-ea"/>
              <a:cs typeface="+mn-cs"/>
            </a:rPr>
            <a:t>Emotional reactivity</a:t>
          </a: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endParaRPr lang="en-US" sz="24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r>
            <a:rPr lang="en-US" sz="2200" b="0" kern="1200" dirty="0">
              <a:solidFill>
                <a:schemeClr val="tx1"/>
              </a:solidFill>
              <a:latin typeface="+mn-lt"/>
              <a:ea typeface="+mn-ea"/>
              <a:cs typeface="+mn-cs"/>
            </a:rPr>
            <a:t>Dysfunctional behaviours </a:t>
          </a:r>
          <a:r>
            <a:rPr lang="en-US" sz="2000" b="0" kern="1200" dirty="0">
              <a:solidFill>
                <a:schemeClr val="tx1"/>
              </a:solidFill>
              <a:latin typeface="+mn-lt"/>
              <a:ea typeface="+mn-ea"/>
              <a:cs typeface="+mn-cs"/>
            </a:rPr>
            <a:t>(conflict, bullying and harassment)</a:t>
          </a: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endParaRPr lang="en-US" sz="2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r>
            <a:rPr lang="en-US" sz="2200" b="0" kern="1200" dirty="0">
              <a:solidFill>
                <a:schemeClr val="tx1"/>
              </a:solidFill>
              <a:latin typeface="+mn-lt"/>
              <a:ea typeface="+mn-ea"/>
              <a:cs typeface="+mn-cs"/>
            </a:rPr>
            <a:t>Anxiety, depression, burnout and intention to quit*</a:t>
          </a:r>
          <a:endParaRPr lang="en-US" sz="2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r>
            <a:rPr lang="en-US" sz="2200" b="0" kern="1200" dirty="0">
              <a:solidFill>
                <a:schemeClr val="tx1"/>
              </a:solidFill>
              <a:latin typeface="+mn-lt"/>
              <a:ea typeface="+mn-ea"/>
              <a:cs typeface="+mn-cs"/>
            </a:rPr>
            <a:t>Poorer performance </a:t>
          </a:r>
          <a:r>
            <a:rPr lang="en-US" sz="1600" b="0" kern="1200" dirty="0">
              <a:solidFill>
                <a:schemeClr val="tx1"/>
              </a:solidFill>
              <a:latin typeface="+mn-lt"/>
              <a:ea typeface="+mn-ea"/>
              <a:cs typeface="+mn-cs"/>
            </a:rPr>
            <a:t>(</a:t>
          </a:r>
          <a:r>
            <a:rPr lang="en-US" sz="1600" kern="1200" dirty="0"/>
            <a:t>avoiding tasks, errors, taking safety shortcuts, procedure violations)</a:t>
          </a: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endParaRPr lang="en-AU" sz="1600" kern="1200" dirty="0"/>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r>
            <a:rPr lang="en-AU" sz="2200" kern="1200" dirty="0"/>
            <a:t>Presenteeism &amp; absenteeism</a:t>
          </a:r>
          <a:endParaRPr lang="en-US" sz="2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36D33"/>
            </a:buClr>
            <a:buSzTx/>
            <a:buFontTx/>
            <a:buNone/>
            <a:tabLst/>
            <a:defRPr/>
          </a:pPr>
          <a:endParaRPr lang="en-US" sz="2400" b="0" kern="1200" dirty="0">
            <a:solidFill>
              <a:schemeClr val="tx1"/>
            </a:solidFill>
            <a:latin typeface="+mn-lt"/>
            <a:ea typeface="+mn-ea"/>
            <a:cs typeface="+mn-cs"/>
          </a:endParaRPr>
        </a:p>
        <a:p>
          <a:pPr marL="0" lvl="0" algn="l" defTabSz="914400" rtl="0" eaLnBrk="1" latinLnBrk="0" hangingPunct="1">
            <a:lnSpc>
              <a:spcPct val="90000"/>
            </a:lnSpc>
            <a:spcBef>
              <a:spcPct val="0"/>
            </a:spcBef>
            <a:spcAft>
              <a:spcPct val="35000"/>
            </a:spcAft>
            <a:buClr>
              <a:srgbClr val="F36D33"/>
            </a:buClr>
            <a:buNone/>
            <a:defRPr/>
          </a:pPr>
          <a:endParaRPr lang="en-US" sz="2400" b="0" kern="1200" dirty="0">
            <a:solidFill>
              <a:schemeClr val="tx1"/>
            </a:solidFill>
            <a:latin typeface="+mn-lt"/>
            <a:ea typeface="+mn-ea"/>
            <a:cs typeface="+mn-cs"/>
          </a:endParaRPr>
        </a:p>
      </dgm:t>
    </dgm:pt>
    <dgm:pt modelId="{DAE10975-D39F-4249-BB57-896DD70B8B1D}" type="parTrans" cxnId="{3E19D82E-5C4F-4DF1-9645-438F5F75920E}">
      <dgm:prSet/>
      <dgm:spPr/>
      <dgm:t>
        <a:bodyPr/>
        <a:lstStyle/>
        <a:p>
          <a:endParaRPr lang="en-US"/>
        </a:p>
      </dgm:t>
    </dgm:pt>
    <dgm:pt modelId="{2B0FB92A-E64E-45DA-997A-6FDA84E8890C}" type="sibTrans" cxnId="{3E19D82E-5C4F-4DF1-9645-438F5F75920E}">
      <dgm:prSet/>
      <dgm:spPr/>
      <dgm:t>
        <a:bodyPr/>
        <a:lstStyle/>
        <a:p>
          <a:endParaRPr lang="en-US"/>
        </a:p>
      </dgm:t>
    </dgm:pt>
    <dgm:pt modelId="{EA340DF5-2308-4C1B-BD99-A1A9D6F029F7}">
      <dgm:prSet phldrT="[Text]" custT="1"/>
      <dgm:spPr/>
      <dgm:t>
        <a:bodyPr/>
        <a:lstStyle/>
        <a:p>
          <a:pPr marL="0" marR="0" lvl="0" indent="0" defTabSz="1066800" eaLnBrk="1" fontAlgn="auto" latinLnBrk="0" hangingPunct="1">
            <a:lnSpc>
              <a:spcPct val="90000"/>
            </a:lnSpc>
            <a:spcBef>
              <a:spcPct val="0"/>
            </a:spcBef>
            <a:spcAft>
              <a:spcPct val="35000"/>
            </a:spcAft>
            <a:buClrTx/>
            <a:buSzTx/>
            <a:buFontTx/>
            <a:buNone/>
            <a:tabLst/>
            <a:defRPr/>
          </a:pPr>
          <a:r>
            <a:rPr lang="en-US" sz="2200" dirty="0">
              <a:solidFill>
                <a:schemeClr val="tx1"/>
              </a:solidFill>
            </a:rPr>
            <a:t>Communication effectiveness</a:t>
          </a:r>
        </a:p>
        <a:p>
          <a:pPr marL="0" lvl="0" defTabSz="1066800">
            <a:lnSpc>
              <a:spcPct val="90000"/>
            </a:lnSpc>
            <a:spcBef>
              <a:spcPct val="0"/>
            </a:spcBef>
            <a:spcAft>
              <a:spcPct val="35000"/>
            </a:spcAft>
            <a:buNone/>
          </a:pPr>
          <a:r>
            <a:rPr lang="en-AU" sz="2200" dirty="0">
              <a:solidFill>
                <a:schemeClr val="tx1"/>
              </a:solidFill>
            </a:rPr>
            <a:t>Tolerance and empathy</a:t>
          </a:r>
        </a:p>
        <a:p>
          <a:pPr marL="0" lvl="0" defTabSz="1066800">
            <a:lnSpc>
              <a:spcPct val="90000"/>
            </a:lnSpc>
            <a:spcBef>
              <a:spcPct val="0"/>
            </a:spcBef>
            <a:spcAft>
              <a:spcPct val="35000"/>
            </a:spcAft>
            <a:buNone/>
          </a:pPr>
          <a:r>
            <a:rPr lang="en-US" sz="2200" dirty="0">
              <a:solidFill>
                <a:schemeClr val="tx1"/>
              </a:solidFill>
            </a:rPr>
            <a:t>Trust in self and others</a:t>
          </a:r>
          <a:br>
            <a:rPr lang="en-US" sz="2200" dirty="0">
              <a:solidFill>
                <a:schemeClr val="tx1"/>
              </a:solidFill>
            </a:rPr>
          </a:br>
          <a:endParaRPr lang="en-US" sz="2200" dirty="0">
            <a:solidFill>
              <a:schemeClr val="tx1"/>
            </a:solidFill>
          </a:endParaRPr>
        </a:p>
        <a:p>
          <a:pPr marL="0" lvl="0" defTabSz="1066800">
            <a:lnSpc>
              <a:spcPct val="90000"/>
            </a:lnSpc>
            <a:spcBef>
              <a:spcPct val="0"/>
            </a:spcBef>
            <a:spcAft>
              <a:spcPct val="35000"/>
            </a:spcAft>
            <a:buNone/>
          </a:pPr>
          <a:r>
            <a:rPr lang="en-AU" sz="2200" dirty="0">
              <a:solidFill>
                <a:schemeClr val="tx1"/>
              </a:solidFill>
            </a:rPr>
            <a:t>Willingness to spend ‘discretionary effort’ (help-out, mentor etc.)</a:t>
          </a:r>
        </a:p>
        <a:p>
          <a:pPr marL="0" lvl="0" defTabSz="1066800">
            <a:lnSpc>
              <a:spcPct val="90000"/>
            </a:lnSpc>
            <a:spcBef>
              <a:spcPct val="0"/>
            </a:spcBef>
            <a:spcAft>
              <a:spcPct val="35000"/>
            </a:spcAft>
            <a:buNone/>
          </a:pPr>
          <a:endParaRPr lang="en-AU" sz="2200" dirty="0">
            <a:solidFill>
              <a:schemeClr val="tx1"/>
            </a:solidFill>
          </a:endParaRPr>
        </a:p>
        <a:p>
          <a:pPr marL="0" lvl="0" defTabSz="1066800">
            <a:lnSpc>
              <a:spcPct val="90000"/>
            </a:lnSpc>
            <a:spcBef>
              <a:spcPct val="0"/>
            </a:spcBef>
            <a:spcAft>
              <a:spcPct val="35000"/>
            </a:spcAft>
            <a:buNone/>
          </a:pPr>
          <a:r>
            <a:rPr lang="en-AU" sz="2200" dirty="0">
              <a:solidFill>
                <a:schemeClr val="tx1"/>
              </a:solidFill>
            </a:rPr>
            <a:t>Engagement and cooperation</a:t>
          </a:r>
        </a:p>
        <a:p>
          <a:pPr marL="0" lvl="0" defTabSz="1066800">
            <a:lnSpc>
              <a:spcPct val="90000"/>
            </a:lnSpc>
            <a:spcBef>
              <a:spcPct val="0"/>
            </a:spcBef>
            <a:spcAft>
              <a:spcPct val="35000"/>
            </a:spcAft>
            <a:buNone/>
          </a:pPr>
          <a:r>
            <a:rPr lang="en-AU" sz="2200" dirty="0">
              <a:solidFill>
                <a:schemeClr val="tx1"/>
              </a:solidFill>
            </a:rPr>
            <a:t>Job satisfaction</a:t>
          </a:r>
        </a:p>
        <a:p>
          <a:pPr marL="0" lvl="0" defTabSz="1066800">
            <a:lnSpc>
              <a:spcPct val="90000"/>
            </a:lnSpc>
            <a:spcBef>
              <a:spcPct val="0"/>
            </a:spcBef>
            <a:spcAft>
              <a:spcPct val="35000"/>
            </a:spcAft>
            <a:buNone/>
          </a:pPr>
          <a:endParaRPr lang="en-US" sz="2400" dirty="0">
            <a:solidFill>
              <a:schemeClr val="tx1"/>
            </a:solidFill>
          </a:endParaRPr>
        </a:p>
      </dgm:t>
    </dgm:pt>
    <dgm:pt modelId="{4C6BF0FC-B10F-45AB-9920-3B71520E65F1}" type="parTrans" cxnId="{FE3939CC-8AD5-4FA7-A4A9-A35A714E0D7A}">
      <dgm:prSet/>
      <dgm:spPr/>
      <dgm:t>
        <a:bodyPr/>
        <a:lstStyle/>
        <a:p>
          <a:endParaRPr lang="en-US"/>
        </a:p>
      </dgm:t>
    </dgm:pt>
    <dgm:pt modelId="{5A7DD6CA-EFC1-4024-976A-E8B8A5955AFF}" type="sibTrans" cxnId="{FE3939CC-8AD5-4FA7-A4A9-A35A714E0D7A}">
      <dgm:prSet/>
      <dgm:spPr/>
      <dgm:t>
        <a:bodyPr/>
        <a:lstStyle/>
        <a:p>
          <a:endParaRPr lang="en-US"/>
        </a:p>
      </dgm:t>
    </dgm:pt>
    <dgm:pt modelId="{A087F60A-B022-42F0-A06C-F32E052BD07E}">
      <dgm:prSet phldrT="[Text]"/>
      <dgm:spPr/>
      <dgm:t>
        <a:bodyPr/>
        <a:lstStyle/>
        <a:p>
          <a:r>
            <a:rPr lang="en-US" dirty="0"/>
            <a:t>Decreased</a:t>
          </a:r>
        </a:p>
      </dgm:t>
    </dgm:pt>
    <dgm:pt modelId="{D7D6E4DA-04A0-4CA6-8423-7FF53C5C4AE6}" type="sibTrans" cxnId="{95EA31F7-A701-4B30-B9E0-63E81088D136}">
      <dgm:prSet/>
      <dgm:spPr/>
      <dgm:t>
        <a:bodyPr/>
        <a:lstStyle/>
        <a:p>
          <a:endParaRPr lang="en-US"/>
        </a:p>
      </dgm:t>
    </dgm:pt>
    <dgm:pt modelId="{71D166A5-55B3-491D-8923-5E30470BF3F6}" type="parTrans" cxnId="{95EA31F7-A701-4B30-B9E0-63E81088D136}">
      <dgm:prSet/>
      <dgm:spPr/>
      <dgm:t>
        <a:bodyPr/>
        <a:lstStyle/>
        <a:p>
          <a:endParaRPr lang="en-US"/>
        </a:p>
      </dgm:t>
    </dgm:pt>
    <dgm:pt modelId="{81347A80-2DAD-43F5-BACC-26D2F403F003}" type="pres">
      <dgm:prSet presAssocID="{A3225122-84D9-464F-9224-FF4793D37735}" presName="Name0" presStyleCnt="0">
        <dgm:presLayoutVars>
          <dgm:chMax val="2"/>
          <dgm:dir/>
          <dgm:animOne val="branch"/>
          <dgm:animLvl val="lvl"/>
          <dgm:resizeHandles val="exact"/>
        </dgm:presLayoutVars>
      </dgm:prSet>
      <dgm:spPr/>
    </dgm:pt>
    <dgm:pt modelId="{B36D1E4C-2926-4D0E-9CAD-FDFD09EEB659}" type="pres">
      <dgm:prSet presAssocID="{A3225122-84D9-464F-9224-FF4793D37735}" presName="Background" presStyleLbl="node1" presStyleIdx="0" presStyleCnt="1" custScaleY="148269" custLinFactNeighborX="376" custLinFactNeighborY="-4677"/>
      <dgm:spPr>
        <a:solidFill>
          <a:schemeClr val="bg1"/>
        </a:solidFill>
      </dgm:spPr>
    </dgm:pt>
    <dgm:pt modelId="{07475267-1659-48AE-909B-24CF11644786}" type="pres">
      <dgm:prSet presAssocID="{A3225122-84D9-464F-9224-FF4793D37735}" presName="Divider" presStyleLbl="callout" presStyleIdx="0" presStyleCnt="1" custScaleX="2000000" custScaleY="187533"/>
      <dgm:spPr/>
    </dgm:pt>
    <dgm:pt modelId="{1CD06EBF-395F-4CA8-BE4B-52123F2B8658}" type="pres">
      <dgm:prSet presAssocID="{A3225122-84D9-464F-9224-FF4793D37735}" presName="ChildText1" presStyleLbl="revTx" presStyleIdx="0" presStyleCnt="0" custScaleX="152110" custScaleY="174680" custLinFactNeighborX="-17252" custLinFactNeighborY="883">
        <dgm:presLayoutVars>
          <dgm:chMax val="0"/>
          <dgm:chPref val="0"/>
          <dgm:bulletEnabled val="1"/>
        </dgm:presLayoutVars>
      </dgm:prSet>
      <dgm:spPr/>
    </dgm:pt>
    <dgm:pt modelId="{79F2C13C-17D3-4E66-8185-6A2EFC66DA72}" type="pres">
      <dgm:prSet presAssocID="{A3225122-84D9-464F-9224-FF4793D37735}" presName="ChildText2" presStyleLbl="revTx" presStyleIdx="0" presStyleCnt="0" custScaleX="142609" custScaleY="171623" custLinFactNeighborX="24283" custLinFactNeighborY="3006">
        <dgm:presLayoutVars>
          <dgm:chMax val="0"/>
          <dgm:chPref val="0"/>
          <dgm:bulletEnabled val="1"/>
        </dgm:presLayoutVars>
      </dgm:prSet>
      <dgm:spPr/>
    </dgm:pt>
    <dgm:pt modelId="{BB57192D-D0A9-4A5C-A76A-05051B5D813D}" type="pres">
      <dgm:prSet presAssocID="{A3225122-84D9-464F-9224-FF4793D37735}" presName="ParentText1" presStyleLbl="revTx" presStyleIdx="0" presStyleCnt="0">
        <dgm:presLayoutVars>
          <dgm:chMax val="1"/>
          <dgm:chPref val="1"/>
        </dgm:presLayoutVars>
      </dgm:prSet>
      <dgm:spPr/>
    </dgm:pt>
    <dgm:pt modelId="{966EE31E-AEF7-4FD7-82D1-A06E8E037D99}" type="pres">
      <dgm:prSet presAssocID="{A3225122-84D9-464F-9224-FF4793D37735}" presName="ParentShape1" presStyleLbl="alignImgPlace1" presStyleIdx="0" presStyleCnt="2" custScaleY="134524" custLinFactX="-43590" custLinFactNeighborX="-100000" custLinFactNeighborY="23948">
        <dgm:presLayoutVars/>
      </dgm:prSet>
      <dgm:spPr/>
    </dgm:pt>
    <dgm:pt modelId="{F3C014C1-A9C3-450B-AB01-35656A68557D}" type="pres">
      <dgm:prSet presAssocID="{A3225122-84D9-464F-9224-FF4793D37735}" presName="ParentText2" presStyleLbl="revTx" presStyleIdx="0" presStyleCnt="0">
        <dgm:presLayoutVars>
          <dgm:chMax val="1"/>
          <dgm:chPref val="1"/>
        </dgm:presLayoutVars>
      </dgm:prSet>
      <dgm:spPr/>
    </dgm:pt>
    <dgm:pt modelId="{CA360DB9-8A2D-4BC7-B7D5-D37820C539D0}" type="pres">
      <dgm:prSet presAssocID="{A3225122-84D9-464F-9224-FF4793D37735}" presName="ParentShape2" presStyleLbl="alignImgPlace1" presStyleIdx="1" presStyleCnt="2" custScaleX="106675" custScaleY="130281" custLinFactX="30995" custLinFactNeighborX="100000" custLinFactNeighborY="-22107">
        <dgm:presLayoutVars/>
      </dgm:prSet>
      <dgm:spPr/>
    </dgm:pt>
  </dgm:ptLst>
  <dgm:cxnLst>
    <dgm:cxn modelId="{F86FCB1C-5C15-424A-9666-910BB96F72D1}" type="presOf" srcId="{195D3447-450C-4FA4-83DE-A7137B9C8552}" destId="{1CD06EBF-395F-4CA8-BE4B-52123F2B8658}" srcOrd="0" destOrd="0" presId="urn:microsoft.com/office/officeart/2009/3/layout/OpposingIdeas"/>
    <dgm:cxn modelId="{DB4F6922-AD67-4E2C-9F3C-FC56EF53B661}" srcId="{A3225122-84D9-464F-9224-FF4793D37735}" destId="{0F5A787D-47C3-490D-ACC4-4757D2A2C0CF}" srcOrd="0" destOrd="0" parTransId="{045B55E6-066A-4A87-AAC6-90D67AAB2607}" sibTransId="{94E69C9D-E1FE-46C9-8210-DB4D662D5B7F}"/>
    <dgm:cxn modelId="{3E19D82E-5C4F-4DF1-9645-438F5F75920E}" srcId="{0F5A787D-47C3-490D-ACC4-4757D2A2C0CF}" destId="{195D3447-450C-4FA4-83DE-A7137B9C8552}" srcOrd="0" destOrd="0" parTransId="{DAE10975-D39F-4249-BB57-896DD70B8B1D}" sibTransId="{2B0FB92A-E64E-45DA-997A-6FDA84E8890C}"/>
    <dgm:cxn modelId="{0B62D63A-E61A-4B71-B8B9-87970063F019}" type="presOf" srcId="{A3225122-84D9-464F-9224-FF4793D37735}" destId="{81347A80-2DAD-43F5-BACC-26D2F403F003}" srcOrd="0" destOrd="0" presId="urn:microsoft.com/office/officeart/2009/3/layout/OpposingIdeas"/>
    <dgm:cxn modelId="{3BF84363-1F4E-4DE6-A664-3D4538812A3F}" type="presOf" srcId="{0F5A787D-47C3-490D-ACC4-4757D2A2C0CF}" destId="{BB57192D-D0A9-4A5C-A76A-05051B5D813D}" srcOrd="0" destOrd="0" presId="urn:microsoft.com/office/officeart/2009/3/layout/OpposingIdeas"/>
    <dgm:cxn modelId="{3C45E065-BA75-4EE5-87D5-729685E079C0}" type="presOf" srcId="{0F5A787D-47C3-490D-ACC4-4757D2A2C0CF}" destId="{966EE31E-AEF7-4FD7-82D1-A06E8E037D99}" srcOrd="1" destOrd="0" presId="urn:microsoft.com/office/officeart/2009/3/layout/OpposingIdeas"/>
    <dgm:cxn modelId="{4E479669-3875-4D20-8026-0BD79D767830}" type="presOf" srcId="{EA340DF5-2308-4C1B-BD99-A1A9D6F029F7}" destId="{79F2C13C-17D3-4E66-8185-6A2EFC66DA72}" srcOrd="0" destOrd="0" presId="urn:microsoft.com/office/officeart/2009/3/layout/OpposingIdeas"/>
    <dgm:cxn modelId="{ACD67D92-5CE1-4A34-BB0E-9BF903BE0F5C}" type="presOf" srcId="{A087F60A-B022-42F0-A06C-F32E052BD07E}" destId="{F3C014C1-A9C3-450B-AB01-35656A68557D}" srcOrd="0" destOrd="0" presId="urn:microsoft.com/office/officeart/2009/3/layout/OpposingIdeas"/>
    <dgm:cxn modelId="{FE3939CC-8AD5-4FA7-A4A9-A35A714E0D7A}" srcId="{A087F60A-B022-42F0-A06C-F32E052BD07E}" destId="{EA340DF5-2308-4C1B-BD99-A1A9D6F029F7}" srcOrd="0" destOrd="0" parTransId="{4C6BF0FC-B10F-45AB-9920-3B71520E65F1}" sibTransId="{5A7DD6CA-EFC1-4024-976A-E8B8A5955AFF}"/>
    <dgm:cxn modelId="{E49E7AD2-DCCF-412C-B4C7-F76B5DAB34E7}" type="presOf" srcId="{A087F60A-B022-42F0-A06C-F32E052BD07E}" destId="{CA360DB9-8A2D-4BC7-B7D5-D37820C539D0}" srcOrd="1" destOrd="0" presId="urn:microsoft.com/office/officeart/2009/3/layout/OpposingIdeas"/>
    <dgm:cxn modelId="{95EA31F7-A701-4B30-B9E0-63E81088D136}" srcId="{A3225122-84D9-464F-9224-FF4793D37735}" destId="{A087F60A-B022-42F0-A06C-F32E052BD07E}" srcOrd="1" destOrd="0" parTransId="{71D166A5-55B3-491D-8923-5E30470BF3F6}" sibTransId="{D7D6E4DA-04A0-4CA6-8423-7FF53C5C4AE6}"/>
    <dgm:cxn modelId="{08335F3A-93EA-435D-9ACF-61C71BB3674A}" type="presParOf" srcId="{81347A80-2DAD-43F5-BACC-26D2F403F003}" destId="{B36D1E4C-2926-4D0E-9CAD-FDFD09EEB659}" srcOrd="0" destOrd="0" presId="urn:microsoft.com/office/officeart/2009/3/layout/OpposingIdeas"/>
    <dgm:cxn modelId="{D64A5BE6-2803-4025-AAF3-898FA5A0AA04}" type="presParOf" srcId="{81347A80-2DAD-43F5-BACC-26D2F403F003}" destId="{07475267-1659-48AE-909B-24CF11644786}" srcOrd="1" destOrd="0" presId="urn:microsoft.com/office/officeart/2009/3/layout/OpposingIdeas"/>
    <dgm:cxn modelId="{3F5DB881-4B2D-4664-95ED-14FFC1D84D3F}" type="presParOf" srcId="{81347A80-2DAD-43F5-BACC-26D2F403F003}" destId="{1CD06EBF-395F-4CA8-BE4B-52123F2B8658}" srcOrd="2" destOrd="0" presId="urn:microsoft.com/office/officeart/2009/3/layout/OpposingIdeas"/>
    <dgm:cxn modelId="{DA580CD3-1BDB-4B84-A6AE-3B297BD52636}" type="presParOf" srcId="{81347A80-2DAD-43F5-BACC-26D2F403F003}" destId="{79F2C13C-17D3-4E66-8185-6A2EFC66DA72}" srcOrd="3" destOrd="0" presId="urn:microsoft.com/office/officeart/2009/3/layout/OpposingIdeas"/>
    <dgm:cxn modelId="{59DBAA44-E7D1-41DF-A33B-03792BF94454}" type="presParOf" srcId="{81347A80-2DAD-43F5-BACC-26D2F403F003}" destId="{BB57192D-D0A9-4A5C-A76A-05051B5D813D}" srcOrd="4" destOrd="0" presId="urn:microsoft.com/office/officeart/2009/3/layout/OpposingIdeas"/>
    <dgm:cxn modelId="{8534B009-744F-47AB-9653-96E3727131A7}" type="presParOf" srcId="{81347A80-2DAD-43F5-BACC-26D2F403F003}" destId="{966EE31E-AEF7-4FD7-82D1-A06E8E037D99}" srcOrd="5" destOrd="0" presId="urn:microsoft.com/office/officeart/2009/3/layout/OpposingIdeas"/>
    <dgm:cxn modelId="{0F501461-D9B3-47D5-9F19-C9BFDC5150E5}" type="presParOf" srcId="{81347A80-2DAD-43F5-BACC-26D2F403F003}" destId="{F3C014C1-A9C3-450B-AB01-35656A68557D}" srcOrd="6" destOrd="0" presId="urn:microsoft.com/office/officeart/2009/3/layout/OpposingIdeas"/>
    <dgm:cxn modelId="{4D98F6BB-14BB-4217-A3F9-6238734FBF75}" type="presParOf" srcId="{81347A80-2DAD-43F5-BACC-26D2F403F003}" destId="{CA360DB9-8A2D-4BC7-B7D5-D37820C539D0}" srcOrd="7" destOrd="0" presId="urn:microsoft.com/office/officeart/2009/3/layout/OpposingIdeas"/>
  </dgm:cxnLst>
  <dgm:bg/>
  <dgm:whole>
    <a:ln>
      <a:solidFill>
        <a:schemeClr val="accent2">
          <a:lumMod val="40000"/>
          <a:lumOff val="6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95F36-DE16-4CCA-9572-5A926872E412}">
      <dsp:nvSpPr>
        <dsp:cNvPr id="0" name=""/>
        <dsp:cNvSpPr/>
      </dsp:nvSpPr>
      <dsp:spPr>
        <a:xfrm>
          <a:off x="-25869" y="-10231"/>
          <a:ext cx="9733200" cy="5981195"/>
        </a:xfrm>
        <a:prstGeom prst="ellips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Other Agencies and Community</a:t>
          </a:r>
          <a:endParaRPr lang="en-US" sz="1200" b="1" kern="1200" dirty="0"/>
        </a:p>
      </dsp:txBody>
      <dsp:txXfrm>
        <a:off x="3015755" y="288828"/>
        <a:ext cx="3649950" cy="598119"/>
      </dsp:txXfrm>
    </dsp:sp>
    <dsp:sp modelId="{4B5C9CBE-DB82-47FF-A6F0-DFB318158561}">
      <dsp:nvSpPr>
        <dsp:cNvPr id="0" name=""/>
        <dsp:cNvSpPr/>
      </dsp:nvSpPr>
      <dsp:spPr>
        <a:xfrm>
          <a:off x="-35984" y="856265"/>
          <a:ext cx="9753431" cy="5124942"/>
        </a:xfrm>
        <a:prstGeom prst="ellipse">
          <a:avLst/>
        </a:prstGeom>
        <a:solidFill>
          <a:schemeClr val="accent1">
            <a:shade val="50000"/>
            <a:hueOff val="196550"/>
            <a:satOff val="-20659"/>
            <a:lumOff val="178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kern="1200" dirty="0"/>
            <a:t>Minister &amp; Ed Directorate</a:t>
          </a:r>
        </a:p>
        <a:p>
          <a:pPr marL="0" lvl="0" indent="0" algn="ctr" defTabSz="800100">
            <a:lnSpc>
              <a:spcPct val="90000"/>
            </a:lnSpc>
            <a:spcBef>
              <a:spcPct val="0"/>
            </a:spcBef>
            <a:spcAft>
              <a:spcPct val="35000"/>
            </a:spcAft>
            <a:buNone/>
          </a:pPr>
          <a:r>
            <a:rPr lang="en-AU" sz="1400" kern="1200" dirty="0"/>
            <a:t>Budgets, Policies, Leadership and Culture, Governance and Management Systems</a:t>
          </a:r>
          <a:r>
            <a:rPr lang="en-US" sz="1400" kern="1200" dirty="0"/>
            <a:t> , curriculum requirements etc. </a:t>
          </a:r>
          <a:endParaRPr lang="en-AU" sz="1400" kern="1200" dirty="0"/>
        </a:p>
      </dsp:txBody>
      <dsp:txXfrm>
        <a:off x="2737647" y="1150949"/>
        <a:ext cx="4206167" cy="589368"/>
      </dsp:txXfrm>
    </dsp:sp>
    <dsp:sp modelId="{701CF9F2-551A-45FF-8E14-341161D27C1A}">
      <dsp:nvSpPr>
        <dsp:cNvPr id="0" name=""/>
        <dsp:cNvSpPr/>
      </dsp:nvSpPr>
      <dsp:spPr>
        <a:xfrm>
          <a:off x="-6" y="1981133"/>
          <a:ext cx="9681474" cy="4000062"/>
        </a:xfrm>
        <a:prstGeom prst="ellipse">
          <a:avLst/>
        </a:prstGeom>
        <a:solidFill>
          <a:schemeClr val="accent1">
            <a:shade val="50000"/>
            <a:hueOff val="393099"/>
            <a:satOff val="-41319"/>
            <a:lumOff val="356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2">
                  <a:lumMod val="10000"/>
                  <a:lumOff val="90000"/>
                </a:schemeClr>
              </a:solidFill>
            </a:rPr>
            <a:t>Student Community</a:t>
          </a:r>
        </a:p>
        <a:p>
          <a:pPr marL="0" lvl="0" indent="0" algn="ctr" defTabSz="1066800">
            <a:lnSpc>
              <a:spcPct val="90000"/>
            </a:lnSpc>
            <a:spcBef>
              <a:spcPct val="0"/>
            </a:spcBef>
            <a:spcAft>
              <a:spcPct val="35000"/>
            </a:spcAft>
            <a:buNone/>
          </a:pPr>
          <a:r>
            <a:rPr lang="en-US" sz="1600" b="0" kern="1200" dirty="0">
              <a:solidFill>
                <a:schemeClr val="tx2">
                  <a:lumMod val="10000"/>
                  <a:lumOff val="90000"/>
                </a:schemeClr>
              </a:solidFill>
            </a:rPr>
            <a:t>Numbers, needs</a:t>
          </a:r>
          <a:r>
            <a:rPr lang="en-US" sz="1400" b="0" kern="1200" dirty="0">
              <a:solidFill>
                <a:schemeClr val="tx2">
                  <a:lumMod val="10000"/>
                  <a:lumOff val="90000"/>
                </a:schemeClr>
              </a:solidFill>
            </a:rPr>
            <a:t>, </a:t>
          </a:r>
          <a:r>
            <a:rPr lang="en-US" sz="1600" b="0" kern="1200" dirty="0">
              <a:solidFill>
                <a:schemeClr val="tx2">
                  <a:lumMod val="10000"/>
                  <a:lumOff val="90000"/>
                </a:schemeClr>
              </a:solidFill>
            </a:rPr>
            <a:t>expectations, behaviours etc.</a:t>
          </a:r>
          <a:endParaRPr lang="en-US" sz="900" b="0" kern="1200" dirty="0">
            <a:solidFill>
              <a:schemeClr val="tx2">
                <a:lumMod val="10000"/>
                <a:lumOff val="90000"/>
              </a:schemeClr>
            </a:solidFill>
          </a:endParaRPr>
        </a:p>
      </dsp:txBody>
      <dsp:txXfrm>
        <a:off x="2335649" y="2257137"/>
        <a:ext cx="5010163" cy="552008"/>
      </dsp:txXfrm>
    </dsp:sp>
    <dsp:sp modelId="{791FC000-5F51-454A-B5D8-929D753C2493}">
      <dsp:nvSpPr>
        <dsp:cNvPr id="0" name=""/>
        <dsp:cNvSpPr/>
      </dsp:nvSpPr>
      <dsp:spPr>
        <a:xfrm>
          <a:off x="190075" y="2931402"/>
          <a:ext cx="9491386" cy="2972370"/>
        </a:xfrm>
        <a:prstGeom prst="ellipse">
          <a:avLst/>
        </a:prstGeom>
        <a:solidFill>
          <a:schemeClr val="accent1">
            <a:shade val="50000"/>
            <a:hueOff val="589649"/>
            <a:satOff val="-61978"/>
            <a:lumOff val="534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AU" sz="2400" b="1" kern="1200" dirty="0">
              <a:solidFill>
                <a:schemeClr val="tx1"/>
              </a:solidFill>
            </a:rPr>
            <a:t>School</a:t>
          </a:r>
        </a:p>
        <a:p>
          <a:pPr marL="0" lvl="0" indent="0" algn="ctr" defTabSz="1066800">
            <a:lnSpc>
              <a:spcPct val="90000"/>
            </a:lnSpc>
            <a:spcBef>
              <a:spcPct val="0"/>
            </a:spcBef>
            <a:spcAft>
              <a:spcPct val="35000"/>
            </a:spcAft>
            <a:buNone/>
          </a:pPr>
          <a:r>
            <a:rPr lang="en-US" sz="1050" kern="1200" dirty="0">
              <a:solidFill>
                <a:schemeClr val="tx1"/>
              </a:solidFill>
            </a:rPr>
            <a:t> </a:t>
          </a:r>
          <a:r>
            <a:rPr lang="en-US" sz="1600" kern="1200" dirty="0">
              <a:solidFill>
                <a:schemeClr val="tx1"/>
              </a:solidFill>
            </a:rPr>
            <a:t>Funding, infrastructure design and layout, EL, Board, structure, culture, educational approach etc.</a:t>
          </a:r>
          <a:endParaRPr lang="en-US" sz="1050" kern="1200" dirty="0">
            <a:solidFill>
              <a:schemeClr val="tx1"/>
            </a:solidFill>
          </a:endParaRPr>
        </a:p>
      </dsp:txBody>
      <dsp:txXfrm>
        <a:off x="2373094" y="3198916"/>
        <a:ext cx="5125348" cy="535026"/>
      </dsp:txXfrm>
    </dsp:sp>
    <dsp:sp modelId="{0A6EEA8F-7D51-4FA5-8C06-37A0634973DB}">
      <dsp:nvSpPr>
        <dsp:cNvPr id="0" name=""/>
        <dsp:cNvSpPr/>
      </dsp:nvSpPr>
      <dsp:spPr>
        <a:xfrm>
          <a:off x="476204" y="3899165"/>
          <a:ext cx="8958970" cy="2082030"/>
        </a:xfrm>
        <a:prstGeom prst="ellipse">
          <a:avLst/>
        </a:prstGeom>
        <a:solidFill>
          <a:schemeClr val="accent1">
            <a:shade val="50000"/>
            <a:hueOff val="393099"/>
            <a:satOff val="-41319"/>
            <a:lumOff val="356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AU" sz="2000" b="1" kern="1200" dirty="0">
              <a:solidFill>
                <a:schemeClr val="tx1"/>
              </a:solidFill>
            </a:rPr>
            <a:t>Staff</a:t>
          </a:r>
        </a:p>
        <a:p>
          <a:pPr marL="0" lvl="0" indent="0" algn="ctr" defTabSz="889000">
            <a:lnSpc>
              <a:spcPct val="90000"/>
            </a:lnSpc>
            <a:spcBef>
              <a:spcPct val="0"/>
            </a:spcBef>
            <a:spcAft>
              <a:spcPct val="35000"/>
            </a:spcAft>
            <a:buNone/>
          </a:pPr>
          <a:r>
            <a:rPr lang="en-AU" sz="1600" kern="1200" dirty="0">
              <a:solidFill>
                <a:schemeClr val="tx1"/>
              </a:solidFill>
            </a:rPr>
            <a:t>Number, experience, teaching style, spare capacity, mental and physical health etc.</a:t>
          </a:r>
        </a:p>
      </dsp:txBody>
      <dsp:txXfrm>
        <a:off x="2044024" y="4159419"/>
        <a:ext cx="5823330" cy="520507"/>
      </dsp:txXfrm>
    </dsp:sp>
    <dsp:sp modelId="{E4A9F616-BE50-4D46-B281-CF1015777D73}">
      <dsp:nvSpPr>
        <dsp:cNvPr id="0" name=""/>
        <dsp:cNvSpPr/>
      </dsp:nvSpPr>
      <dsp:spPr>
        <a:xfrm>
          <a:off x="928191" y="4887283"/>
          <a:ext cx="8212720" cy="1088114"/>
        </a:xfrm>
        <a:prstGeom prst="ellipse">
          <a:avLst/>
        </a:prstGeom>
        <a:solidFill>
          <a:schemeClr val="accent1">
            <a:shade val="50000"/>
            <a:hueOff val="196550"/>
            <a:satOff val="-20659"/>
            <a:lumOff val="1782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AU" sz="1800" b="1" kern="1200" dirty="0">
              <a:solidFill>
                <a:schemeClr val="tx1"/>
              </a:solidFill>
            </a:rPr>
            <a:t>Principal</a:t>
          </a:r>
        </a:p>
        <a:p>
          <a:pPr marL="0" lvl="0" indent="0" algn="ctr" defTabSz="800100">
            <a:lnSpc>
              <a:spcPct val="90000"/>
            </a:lnSpc>
            <a:spcBef>
              <a:spcPct val="0"/>
            </a:spcBef>
            <a:spcAft>
              <a:spcPct val="35000"/>
            </a:spcAft>
            <a:buNone/>
          </a:pPr>
          <a:r>
            <a:rPr lang="en-AU" sz="1600" b="0" kern="1200" dirty="0">
              <a:solidFill>
                <a:schemeClr val="tx1"/>
              </a:solidFill>
            </a:rPr>
            <a:t>Role, situational demands, knowledge, skills, experience, beliefs, leadership and working  style, spare capacity, mental and physical health etc.</a:t>
          </a:r>
        </a:p>
      </dsp:txBody>
      <dsp:txXfrm>
        <a:off x="2130916" y="5159312"/>
        <a:ext cx="5807270" cy="544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D1E4C-2926-4D0E-9CAD-FDFD09EEB659}">
      <dsp:nvSpPr>
        <dsp:cNvPr id="0" name=""/>
        <dsp:cNvSpPr/>
      </dsp:nvSpPr>
      <dsp:spPr>
        <a:xfrm>
          <a:off x="1937362" y="0"/>
          <a:ext cx="6131216" cy="4888664"/>
        </a:xfrm>
        <a:prstGeom prst="round2DiagRect">
          <a:avLst>
            <a:gd name="adj1" fmla="val 0"/>
            <a:gd name="adj2" fmla="val 16670"/>
          </a:avLst>
        </a:prstGeom>
        <a:solidFill>
          <a:schemeClr val="bg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75267-1659-48AE-909B-24CF11644786}">
      <dsp:nvSpPr>
        <dsp:cNvPr id="0" name=""/>
        <dsp:cNvSpPr/>
      </dsp:nvSpPr>
      <dsp:spPr>
        <a:xfrm>
          <a:off x="4972151" y="100171"/>
          <a:ext cx="16349" cy="4871659"/>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D06EBF-395F-4CA8-BE4B-52123F2B8658}">
      <dsp:nvSpPr>
        <dsp:cNvPr id="0" name=""/>
        <dsp:cNvSpPr/>
      </dsp:nvSpPr>
      <dsp:spPr>
        <a:xfrm>
          <a:off x="968076" y="108866"/>
          <a:ext cx="4041350" cy="488682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r>
            <a:rPr lang="en-US" sz="2200" b="0" kern="1200" dirty="0">
              <a:solidFill>
                <a:schemeClr val="tx1"/>
              </a:solidFill>
              <a:latin typeface="+mn-lt"/>
              <a:ea typeface="+mn-ea"/>
              <a:cs typeface="+mn-cs"/>
            </a:rPr>
            <a:t>Fight, flight and freeze response (less ‘face’)</a:t>
          </a: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r>
            <a:rPr lang="en-US" sz="2200" b="0" kern="1200" dirty="0">
              <a:solidFill>
                <a:schemeClr val="tx1"/>
              </a:solidFill>
              <a:latin typeface="+mn-lt"/>
              <a:ea typeface="+mn-ea"/>
              <a:cs typeface="+mn-cs"/>
            </a:rPr>
            <a:t>Emotional reactivity</a:t>
          </a: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endParaRPr lang="en-US" sz="24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r>
            <a:rPr lang="en-US" sz="2200" b="0" kern="1200" dirty="0">
              <a:solidFill>
                <a:schemeClr val="tx1"/>
              </a:solidFill>
              <a:latin typeface="+mn-lt"/>
              <a:ea typeface="+mn-ea"/>
              <a:cs typeface="+mn-cs"/>
            </a:rPr>
            <a:t>Dysfunctional behaviours </a:t>
          </a:r>
          <a:r>
            <a:rPr lang="en-US" sz="2000" b="0" kern="1200" dirty="0">
              <a:solidFill>
                <a:schemeClr val="tx1"/>
              </a:solidFill>
              <a:latin typeface="+mn-lt"/>
              <a:ea typeface="+mn-ea"/>
              <a:cs typeface="+mn-cs"/>
            </a:rPr>
            <a:t>(conflict, bullying and harassment)</a:t>
          </a: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endParaRPr lang="en-US" sz="20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r>
            <a:rPr lang="en-US" sz="2200" b="0" kern="1200" dirty="0">
              <a:solidFill>
                <a:schemeClr val="tx1"/>
              </a:solidFill>
              <a:latin typeface="+mn-lt"/>
              <a:ea typeface="+mn-ea"/>
              <a:cs typeface="+mn-cs"/>
            </a:rPr>
            <a:t>Anxiety, depression, burnout and intention to quit*</a:t>
          </a:r>
          <a:endParaRPr lang="en-US" sz="2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r>
            <a:rPr lang="en-US" sz="2200" b="0" kern="1200" dirty="0">
              <a:solidFill>
                <a:schemeClr val="tx1"/>
              </a:solidFill>
              <a:latin typeface="+mn-lt"/>
              <a:ea typeface="+mn-ea"/>
              <a:cs typeface="+mn-cs"/>
            </a:rPr>
            <a:t>Poorer performance </a:t>
          </a:r>
          <a:r>
            <a:rPr lang="en-US" sz="1600" b="0" kern="1200" dirty="0">
              <a:solidFill>
                <a:schemeClr val="tx1"/>
              </a:solidFill>
              <a:latin typeface="+mn-lt"/>
              <a:ea typeface="+mn-ea"/>
              <a:cs typeface="+mn-cs"/>
            </a:rPr>
            <a:t>(</a:t>
          </a:r>
          <a:r>
            <a:rPr lang="en-US" sz="1600" kern="1200" dirty="0"/>
            <a:t>avoiding tasks, errors, taking safety shortcuts, procedure violations)</a:t>
          </a:r>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endParaRPr lang="en-AU" sz="1600" kern="1200" dirty="0"/>
        </a:p>
        <a:p>
          <a:pPr marL="0" marR="0" lvl="0" indent="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None/>
            <a:tabLst/>
            <a:defRPr/>
          </a:pPr>
          <a:r>
            <a:rPr lang="en-AU" sz="2200" kern="1200" dirty="0"/>
            <a:t>Presenteeism &amp; absenteeism</a:t>
          </a:r>
          <a:endParaRPr lang="en-US" sz="2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F36D33"/>
            </a:buClr>
            <a:buSzTx/>
            <a:buFontTx/>
            <a:buNone/>
            <a:tabLst/>
            <a:defRPr/>
          </a:pPr>
          <a:endParaRPr lang="en-US" sz="2400" b="0" kern="1200" dirty="0">
            <a:solidFill>
              <a:schemeClr val="tx1"/>
            </a:solidFill>
            <a:latin typeface="+mn-lt"/>
            <a:ea typeface="+mn-ea"/>
            <a:cs typeface="+mn-cs"/>
          </a:endParaRPr>
        </a:p>
        <a:p>
          <a:pPr marL="0" lvl="0" algn="l" defTabSz="914400" rtl="0" eaLnBrk="1" latinLnBrk="0" hangingPunct="1">
            <a:lnSpc>
              <a:spcPct val="90000"/>
            </a:lnSpc>
            <a:spcBef>
              <a:spcPct val="0"/>
            </a:spcBef>
            <a:spcAft>
              <a:spcPct val="35000"/>
            </a:spcAft>
            <a:buClr>
              <a:srgbClr val="F36D33"/>
            </a:buClr>
            <a:buNone/>
            <a:defRPr/>
          </a:pPr>
          <a:endParaRPr lang="en-US" sz="2400" b="0" kern="1200" dirty="0">
            <a:solidFill>
              <a:schemeClr val="tx1"/>
            </a:solidFill>
            <a:latin typeface="+mn-lt"/>
            <a:ea typeface="+mn-ea"/>
            <a:cs typeface="+mn-cs"/>
          </a:endParaRPr>
        </a:p>
      </dsp:txBody>
      <dsp:txXfrm>
        <a:off x="968076" y="108866"/>
        <a:ext cx="4041350" cy="4886828"/>
      </dsp:txXfrm>
    </dsp:sp>
    <dsp:sp modelId="{79F2C13C-17D3-4E66-8185-6A2EFC66DA72}">
      <dsp:nvSpPr>
        <dsp:cNvPr id="0" name=""/>
        <dsp:cNvSpPr/>
      </dsp:nvSpPr>
      <dsp:spPr>
        <a:xfrm>
          <a:off x="5263426" y="194388"/>
          <a:ext cx="3788922" cy="48013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marR="0" lvl="0" indent="0" algn="l" defTabSz="1066800" eaLnBrk="1" fontAlgn="auto" latinLnBrk="0" hangingPunct="1">
            <a:lnSpc>
              <a:spcPct val="90000"/>
            </a:lnSpc>
            <a:spcBef>
              <a:spcPct val="0"/>
            </a:spcBef>
            <a:spcAft>
              <a:spcPct val="35000"/>
            </a:spcAft>
            <a:buClrTx/>
            <a:buSzTx/>
            <a:buFontTx/>
            <a:buNone/>
            <a:tabLst/>
            <a:defRPr/>
          </a:pPr>
          <a:r>
            <a:rPr lang="en-US" sz="2200" kern="1200" dirty="0">
              <a:solidFill>
                <a:schemeClr val="tx1"/>
              </a:solidFill>
            </a:rPr>
            <a:t>Communication effectiveness</a:t>
          </a:r>
        </a:p>
        <a:p>
          <a:pPr marL="0" lvl="0" algn="l" defTabSz="1066800">
            <a:lnSpc>
              <a:spcPct val="90000"/>
            </a:lnSpc>
            <a:spcBef>
              <a:spcPct val="0"/>
            </a:spcBef>
            <a:spcAft>
              <a:spcPct val="35000"/>
            </a:spcAft>
            <a:buNone/>
          </a:pPr>
          <a:r>
            <a:rPr lang="en-AU" sz="2200" kern="1200" dirty="0">
              <a:solidFill>
                <a:schemeClr val="tx1"/>
              </a:solidFill>
            </a:rPr>
            <a:t>Tolerance and empathy</a:t>
          </a:r>
        </a:p>
        <a:p>
          <a:pPr marL="0" lvl="0" algn="l" defTabSz="1066800">
            <a:lnSpc>
              <a:spcPct val="90000"/>
            </a:lnSpc>
            <a:spcBef>
              <a:spcPct val="0"/>
            </a:spcBef>
            <a:spcAft>
              <a:spcPct val="35000"/>
            </a:spcAft>
            <a:buNone/>
          </a:pPr>
          <a:r>
            <a:rPr lang="en-US" sz="2200" kern="1200" dirty="0">
              <a:solidFill>
                <a:schemeClr val="tx1"/>
              </a:solidFill>
            </a:rPr>
            <a:t>Trust in self and others</a:t>
          </a:r>
          <a:br>
            <a:rPr lang="en-US" sz="2200" kern="1200" dirty="0">
              <a:solidFill>
                <a:schemeClr val="tx1"/>
              </a:solidFill>
            </a:rPr>
          </a:br>
          <a:endParaRPr lang="en-US" sz="2200" kern="1200" dirty="0">
            <a:solidFill>
              <a:schemeClr val="tx1"/>
            </a:solidFill>
          </a:endParaRPr>
        </a:p>
        <a:p>
          <a:pPr marL="0" lvl="0" algn="l" defTabSz="1066800">
            <a:lnSpc>
              <a:spcPct val="90000"/>
            </a:lnSpc>
            <a:spcBef>
              <a:spcPct val="0"/>
            </a:spcBef>
            <a:spcAft>
              <a:spcPct val="35000"/>
            </a:spcAft>
            <a:buNone/>
          </a:pPr>
          <a:r>
            <a:rPr lang="en-AU" sz="2200" kern="1200" dirty="0">
              <a:solidFill>
                <a:schemeClr val="tx1"/>
              </a:solidFill>
            </a:rPr>
            <a:t>Willingness to spend ‘discretionary effort’ (help-out, mentor etc.)</a:t>
          </a:r>
        </a:p>
        <a:p>
          <a:pPr marL="0" lvl="0" algn="l" defTabSz="1066800">
            <a:lnSpc>
              <a:spcPct val="90000"/>
            </a:lnSpc>
            <a:spcBef>
              <a:spcPct val="0"/>
            </a:spcBef>
            <a:spcAft>
              <a:spcPct val="35000"/>
            </a:spcAft>
            <a:buNone/>
          </a:pPr>
          <a:endParaRPr lang="en-AU" sz="2200" kern="1200" dirty="0">
            <a:solidFill>
              <a:schemeClr val="tx1"/>
            </a:solidFill>
          </a:endParaRPr>
        </a:p>
        <a:p>
          <a:pPr marL="0" lvl="0" algn="l" defTabSz="1066800">
            <a:lnSpc>
              <a:spcPct val="90000"/>
            </a:lnSpc>
            <a:spcBef>
              <a:spcPct val="0"/>
            </a:spcBef>
            <a:spcAft>
              <a:spcPct val="35000"/>
            </a:spcAft>
            <a:buNone/>
          </a:pPr>
          <a:r>
            <a:rPr lang="en-AU" sz="2200" kern="1200" dirty="0">
              <a:solidFill>
                <a:schemeClr val="tx1"/>
              </a:solidFill>
            </a:rPr>
            <a:t>Engagement and cooperation</a:t>
          </a:r>
        </a:p>
        <a:p>
          <a:pPr marL="0" lvl="0" algn="l" defTabSz="1066800">
            <a:lnSpc>
              <a:spcPct val="90000"/>
            </a:lnSpc>
            <a:spcBef>
              <a:spcPct val="0"/>
            </a:spcBef>
            <a:spcAft>
              <a:spcPct val="35000"/>
            </a:spcAft>
            <a:buNone/>
          </a:pPr>
          <a:r>
            <a:rPr lang="en-AU" sz="2200" kern="1200" dirty="0">
              <a:solidFill>
                <a:schemeClr val="tx1"/>
              </a:solidFill>
            </a:rPr>
            <a:t>Job satisfaction</a:t>
          </a:r>
        </a:p>
        <a:p>
          <a:pPr marL="0" lvl="0" algn="l" defTabSz="1066800">
            <a:lnSpc>
              <a:spcPct val="90000"/>
            </a:lnSpc>
            <a:spcBef>
              <a:spcPct val="0"/>
            </a:spcBef>
            <a:spcAft>
              <a:spcPct val="35000"/>
            </a:spcAft>
            <a:buNone/>
          </a:pPr>
          <a:endParaRPr lang="en-US" sz="2400" kern="1200" dirty="0">
            <a:solidFill>
              <a:schemeClr val="tx1"/>
            </a:solidFill>
          </a:endParaRPr>
        </a:p>
      </dsp:txBody>
      <dsp:txXfrm>
        <a:off x="5263426" y="194388"/>
        <a:ext cx="3788922" cy="4801306"/>
      </dsp:txXfrm>
    </dsp:sp>
    <dsp:sp modelId="{966EE31E-AEF7-4FD7-82D1-A06E8E037D99}">
      <dsp:nvSpPr>
        <dsp:cNvPr id="0" name=""/>
        <dsp:cNvSpPr/>
      </dsp:nvSpPr>
      <dsp:spPr>
        <a:xfrm rot="16200000">
          <a:off x="-1908412" y="2065413"/>
          <a:ext cx="4838694" cy="1021869"/>
        </a:xfrm>
        <a:prstGeom prst="rightArrow">
          <a:avLst>
            <a:gd name="adj1" fmla="val 49830"/>
            <a:gd name="adj2" fmla="val 6066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en-US" sz="2300" kern="1200" dirty="0"/>
            <a:t>Increased</a:t>
          </a:r>
        </a:p>
      </dsp:txBody>
      <dsp:txXfrm>
        <a:off x="-1753973" y="2476189"/>
        <a:ext cx="4529815" cy="509197"/>
      </dsp:txXfrm>
    </dsp:sp>
    <dsp:sp modelId="{CA360DB9-8A2D-4BC7-B7D5-D37820C539D0}">
      <dsp:nvSpPr>
        <dsp:cNvPr id="0" name=""/>
        <dsp:cNvSpPr/>
      </dsp:nvSpPr>
      <dsp:spPr>
        <a:xfrm rot="5400000">
          <a:off x="7105861" y="1895192"/>
          <a:ext cx="4686077" cy="1090079"/>
        </a:xfrm>
        <a:prstGeom prst="rightArrow">
          <a:avLst>
            <a:gd name="adj1" fmla="val 49830"/>
            <a:gd name="adj2" fmla="val 6066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r" defTabSz="1022350">
            <a:lnSpc>
              <a:spcPct val="90000"/>
            </a:lnSpc>
            <a:spcBef>
              <a:spcPct val="0"/>
            </a:spcBef>
            <a:spcAft>
              <a:spcPct val="35000"/>
            </a:spcAft>
            <a:buNone/>
          </a:pPr>
          <a:r>
            <a:rPr lang="en-US" sz="2300" kern="1200" dirty="0"/>
            <a:t>Decreased</a:t>
          </a:r>
        </a:p>
      </dsp:txBody>
      <dsp:txXfrm>
        <a:off x="7270610" y="2003890"/>
        <a:ext cx="4356580" cy="54318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DEA86D-831F-4A66-B8F3-87E0588892A5}" type="datetimeFigureOut">
              <a:rPr lang="en-AU" smtClean="0"/>
              <a:t>28/05/2025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BAB93-27AF-4E1B-ABCA-539BCE609EAE}" type="slidenum">
              <a:rPr lang="en-AU" smtClean="0"/>
              <a:t>‹#›</a:t>
            </a:fld>
            <a:endParaRPr lang="en-AU" dirty="0"/>
          </a:p>
        </p:txBody>
      </p:sp>
    </p:spTree>
    <p:extLst>
      <p:ext uri="{BB962C8B-B14F-4D97-AF65-F5344CB8AC3E}">
        <p14:creationId xmlns:p14="http://schemas.microsoft.com/office/powerpoint/2010/main" val="358989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pmc.ncbi.nlm.nih.gov/articles/PMC3164523/#R27" TargetMode="External"/><Relationship Id="rId3" Type="http://schemas.openxmlformats.org/officeDocument/2006/relationships/hyperlink" Target="https://pmc.ncbi.nlm.nih.gov/articles/PMC3164523/#R28" TargetMode="External"/><Relationship Id="rId7" Type="http://schemas.openxmlformats.org/officeDocument/2006/relationships/hyperlink" Target="https://pmc.ncbi.nlm.nih.gov/articles/PMC3164523/#R22"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pmc.ncbi.nlm.nih.gov/articles/PMC3164523/#R42" TargetMode="External"/><Relationship Id="rId5" Type="http://schemas.openxmlformats.org/officeDocument/2006/relationships/hyperlink" Target="https://pmc.ncbi.nlm.nih.gov/articles/PMC3164523/#R26" TargetMode="External"/><Relationship Id="rId4" Type="http://schemas.openxmlformats.org/officeDocument/2006/relationships/hyperlink" Target="https://pmc.ncbi.nlm.nih.gov/articles/PMC3164523/#R24" TargetMode="External"/><Relationship Id="rId9" Type="http://schemas.openxmlformats.org/officeDocument/2006/relationships/hyperlink" Target="https://pmc.ncbi.nlm.nih.gov/articles/PMC3164523/#R30"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austcolled.com.au/wp-content/uploads/2021/10/NEiTA-ACE-Teachers-Report-Card-2021.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pmc.ncbi.nlm.nih.gov/articles/PMC3164523/#R27" TargetMode="External"/><Relationship Id="rId3" Type="http://schemas.openxmlformats.org/officeDocument/2006/relationships/hyperlink" Target="https://pmc.ncbi.nlm.nih.gov/articles/PMC3164523/#R28" TargetMode="External"/><Relationship Id="rId7" Type="http://schemas.openxmlformats.org/officeDocument/2006/relationships/hyperlink" Target="https://pmc.ncbi.nlm.nih.gov/articles/PMC3164523/#R22"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pmc.ncbi.nlm.nih.gov/articles/PMC3164523/#R42" TargetMode="External"/><Relationship Id="rId5" Type="http://schemas.openxmlformats.org/officeDocument/2006/relationships/hyperlink" Target="https://pmc.ncbi.nlm.nih.gov/articles/PMC3164523/#R26" TargetMode="External"/><Relationship Id="rId4" Type="http://schemas.openxmlformats.org/officeDocument/2006/relationships/hyperlink" Target="https://pmc.ncbi.nlm.nih.gov/articles/PMC3164523/#R24" TargetMode="External"/><Relationship Id="rId9" Type="http://schemas.openxmlformats.org/officeDocument/2006/relationships/hyperlink" Target="https://pmc.ncbi.nlm.nih.gov/articles/PMC3164523/#R30"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C2EEE53-A034-4C8E-9D04-4BBD6A1C5B9F}" type="slidenum">
              <a:rPr lang="en-AU" smtClean="0"/>
              <a:t>1</a:t>
            </a:fld>
            <a:endParaRPr lang="en-AU" dirty="0"/>
          </a:p>
        </p:txBody>
      </p:sp>
    </p:spTree>
    <p:extLst>
      <p:ext uri="{BB962C8B-B14F-4D97-AF65-F5344CB8AC3E}">
        <p14:creationId xmlns:p14="http://schemas.microsoft.com/office/powerpoint/2010/main" val="311407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DFA1-1572-9781-0F22-81C2915C9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C72CA-51E5-D953-5C8B-1498B3CAAB93}"/>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0E0276E6-7728-AD51-2D46-F93187F58693}"/>
              </a:ext>
            </a:extLst>
          </p:cNvPr>
          <p:cNvSpPr>
            <a:spLocks noGrp="1"/>
          </p:cNvSpPr>
          <p:nvPr>
            <p:ph type="body" idx="1"/>
          </p:nvPr>
        </p:nvSpPr>
        <p:spPr/>
        <p:txBody>
          <a:bodyPr/>
          <a:lstStyle/>
          <a:p>
            <a:r>
              <a:rPr lang="en-AU" dirty="0"/>
              <a:t>Aside on long working hours which is one of the known issues for the education sector</a:t>
            </a:r>
          </a:p>
        </p:txBody>
      </p:sp>
      <p:sp>
        <p:nvSpPr>
          <p:cNvPr id="4" name="Slide Number Placeholder 3">
            <a:extLst>
              <a:ext uri="{FF2B5EF4-FFF2-40B4-BE49-F238E27FC236}">
                <a16:creationId xmlns:a16="http://schemas.microsoft.com/office/drawing/2014/main" id="{8039A6C2-6735-8B31-C43E-52BB2E997A15}"/>
              </a:ext>
            </a:extLst>
          </p:cNvPr>
          <p:cNvSpPr>
            <a:spLocks noGrp="1"/>
          </p:cNvSpPr>
          <p:nvPr>
            <p:ph type="sldNum" sz="quarter" idx="5"/>
          </p:nvPr>
        </p:nvSpPr>
        <p:spPr/>
        <p:txBody>
          <a:bodyPr/>
          <a:lstStyle/>
          <a:p>
            <a:fld id="{EC782C45-157D-446F-ABD5-78E07698108C}" type="slidenum">
              <a:rPr lang="en-AU" smtClean="0"/>
              <a:t>10</a:t>
            </a:fld>
            <a:endParaRPr lang="en-AU" dirty="0"/>
          </a:p>
        </p:txBody>
      </p:sp>
    </p:spTree>
    <p:extLst>
      <p:ext uri="{BB962C8B-B14F-4D97-AF65-F5344CB8AC3E}">
        <p14:creationId xmlns:p14="http://schemas.microsoft.com/office/powerpoint/2010/main" val="1031038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2DC0B-74B0-D3D8-FF53-EF0576E66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F4A1B-EE8A-960E-D2DD-33B0A6747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3F860-C3FB-70B3-F2E5-0A011D905614}"/>
              </a:ext>
            </a:extLst>
          </p:cNvPr>
          <p:cNvSpPr>
            <a:spLocks noGrp="1"/>
          </p:cNvSpPr>
          <p:nvPr>
            <p:ph type="body" idx="1"/>
          </p:nvPr>
        </p:nvSpPr>
        <p:spPr/>
        <p:txBody>
          <a:bodyPr/>
          <a:lstStyle/>
          <a:p>
            <a:r>
              <a:rPr lang="en-US" dirty="0"/>
              <a:t>We tend to make more errors as we rush or forget to do things, we understandably narrow our focus on just what's in front of us so we may miss important other information and we need to revert to instinctive ways of thinking and behaving… that’s okay if we are well trained and it’s the right thing to do like dealing with a medical emergency but it also makes us very prone to bias. Finally, if we are stressed we are more likely to just go with the group or the most powerful person’s views even if we think they are wrong that matters if we want an organisation that innovatively deals with problems </a:t>
            </a:r>
          </a:p>
          <a:p>
            <a:r>
              <a:rPr lang="en-US" dirty="0"/>
              <a:t>All of this means there are increased risks of us making errors</a:t>
            </a:r>
          </a:p>
          <a:p>
            <a:endParaRPr lang="en-US" dirty="0"/>
          </a:p>
          <a:p>
            <a:r>
              <a:rPr lang="en-US" dirty="0"/>
              <a:t>NOTES</a:t>
            </a:r>
          </a:p>
          <a:p>
            <a:r>
              <a:rPr lang="en-US" dirty="0"/>
              <a:t>Slips and lapses – made inadvertently by experienced operators during routine tasks;</a:t>
            </a:r>
          </a:p>
          <a:p>
            <a:r>
              <a:rPr lang="en-US" dirty="0"/>
              <a:t>Mistakes – decisions subsequently found to be wrong, though the maker believed them to be correct at the time; and.</a:t>
            </a:r>
          </a:p>
          <a:p>
            <a:r>
              <a:rPr lang="en-US" dirty="0"/>
              <a:t>Violations – deliberate deviations from rules for safe operation of equipment.</a:t>
            </a:r>
          </a:p>
          <a:p>
            <a:endParaRPr lang="en-US" dirty="0"/>
          </a:p>
          <a:p>
            <a:endParaRPr lang="en-AU" dirty="0"/>
          </a:p>
        </p:txBody>
      </p:sp>
      <p:sp>
        <p:nvSpPr>
          <p:cNvPr id="4" name="Slide Number Placeholder 3">
            <a:extLst>
              <a:ext uri="{FF2B5EF4-FFF2-40B4-BE49-F238E27FC236}">
                <a16:creationId xmlns:a16="http://schemas.microsoft.com/office/drawing/2014/main" id="{A17C6CA7-7097-0282-6708-F337EDDC840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18A6-718C-402D-BA07-FA584DA42E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43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tend to be more sensitive and may flare at things we would otherwise let slide </a:t>
            </a:r>
          </a:p>
          <a:p>
            <a:r>
              <a:rPr lang="en-US" dirty="0"/>
              <a:t>When we are stressed the natural human reaction to conserve our efforts and protect ourselves</a:t>
            </a:r>
          </a:p>
          <a:p>
            <a:endParaRPr lang="en-US" dirty="0"/>
          </a:p>
          <a:p>
            <a:endParaRPr lang="en-US" dirty="0"/>
          </a:p>
          <a:p>
            <a:endParaRPr lang="en-US" dirty="0"/>
          </a:p>
          <a:p>
            <a:r>
              <a:rPr lang="en-US" dirty="0"/>
              <a:t>Disengagement (presenteeism &amp; absenteeism) and poor performance (avoiding tasks, errors, taking safety shortcuts, procedure violations) </a:t>
            </a:r>
          </a:p>
          <a:p>
            <a:endParaRPr lang="en-US"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872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dirty="0"/>
          </a:p>
        </p:txBody>
      </p:sp>
    </p:spTree>
    <p:extLst>
      <p:ext uri="{BB962C8B-B14F-4D97-AF65-F5344CB8AC3E}">
        <p14:creationId xmlns:p14="http://schemas.microsoft.com/office/powerpoint/2010/main" val="17821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Demand-Control-Support model (Karasek &amp; Theorell,1990), Effort-Reward Imbalance model (Siegrist, 1998), which posits that effort invested by a worker is part of a social contract reciprocated by appropriate rewards (e.g. money, esteem and social control) they gain. Other psychosocial hazards listed, such as interpersonal conflict, (poorly managed) change and organisational (in)justice, have been included due to the strong evidence base regarding their association with job strain.</a:t>
            </a:r>
          </a:p>
          <a:p>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t>Later expanded to include ‘social support’ as a third dimension </a:t>
            </a:r>
            <a:endParaRPr lang="en-AU" sz="160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017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demands-resources model (JD-R model) is an occupational stress model that suggests strain is a response to imbalance between demands on the individual and the resources he or she has to deal with those demands.</a:t>
            </a:r>
          </a:p>
          <a:p>
            <a:endParaRPr lang="en-US" dirty="0"/>
          </a:p>
          <a:p>
            <a:r>
              <a:rPr lang="en-US" dirty="0"/>
              <a:t>Job demands: physical, psychological, social, or organizational aspects of the job, that require sustained physical and/or psychological effort or skills. Therefore, they are associated with certain physiological and/or psychological costs. Examples are work pressure and emotional demands.</a:t>
            </a:r>
          </a:p>
          <a:p>
            <a:r>
              <a:rPr lang="en-US" dirty="0"/>
              <a:t>Job resources: physical, psychological, social, or organizational aspects of the job that are either: functional in achieving work goals; reduce job demands and the associated physiological and psychological cost; stimulate personal growth, learning, and development. Examples are career opportunities, supervisor coaching, role clarity, and autonomy.</a:t>
            </a:r>
          </a:p>
          <a:p>
            <a:endParaRPr lang="en-US" dirty="0"/>
          </a:p>
          <a:p>
            <a:r>
              <a:rPr lang="en-US" dirty="0"/>
              <a:t>Note the difference between workplace resources vs. personal resources:</a:t>
            </a:r>
          </a:p>
          <a:p>
            <a:endParaRPr lang="en-US" dirty="0"/>
          </a:p>
          <a:p>
            <a:r>
              <a:rPr lang="en-US" dirty="0"/>
              <a:t>Success is a powerful ‘stress moderator’ </a:t>
            </a:r>
          </a:p>
          <a:p>
            <a:r>
              <a:rPr lang="en-US" dirty="0"/>
              <a:t>Identify and remove critical ‘performance impediments’**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441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Effort reward balance model recognised them need for perceived and actual rewards for high effort</a:t>
            </a:r>
          </a:p>
          <a:p>
            <a:endParaRPr lang="en-US" dirty="0"/>
          </a:p>
          <a:p>
            <a:r>
              <a:rPr lang="en-US" dirty="0"/>
              <a:t>Notes:</a:t>
            </a:r>
          </a:p>
          <a:p>
            <a:r>
              <a:rPr lang="en-US" dirty="0"/>
              <a:t>The effort-reward imbalance (ERI) model is a theoretical model of a psychosocial work environment with adverse effects on health and well-being that focuses on a mismatch between high efforts spent and low rewards received at work. In the model, effort means the demands and obligations the employee is faced with, and reward the money, esteem, and career opportunities (or job security) the employee expects in return, not only from the employer but also from society at large (Siegrist, 1996)</a:t>
            </a:r>
          </a:p>
          <a:p>
            <a:endParaRPr lang="en-US"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943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broad types of exposure to psychosocial hazards and risks - both lead to harm: </a:t>
            </a:r>
          </a:p>
          <a:p>
            <a:r>
              <a:rPr lang="en-US" dirty="0"/>
              <a:t>• Cumulative exposures: these occur gradually and build over time which reduces a person’s capacity to cope and increases stress </a:t>
            </a:r>
          </a:p>
          <a:p>
            <a:r>
              <a:rPr lang="en-US" dirty="0"/>
              <a:t>• One-off highly stressful events: this includes experiencing, or being exposed to, a traumatic event such as witnessing a serious injury or fatality or experiencing threats of harm, serious injury, or sexual violence.</a:t>
            </a:r>
          </a:p>
          <a:p>
            <a:endParaRPr lang="en-US"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53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Psychosocial hazards at work are aspects of work and situations that may cause a stress response which in turn can lead to psychological or physical harm. They can stem from the:</a:t>
            </a:r>
          </a:p>
          <a:p>
            <a:r>
              <a:rPr lang="en-US" dirty="0"/>
              <a:t>•	The way the tasks or jobs are designed, organised, managed and supervised</a:t>
            </a:r>
          </a:p>
          <a:p>
            <a:r>
              <a:rPr lang="en-US" dirty="0"/>
              <a:t>•	Tasks or jobs where there are inherent psychosocial hazards and risks</a:t>
            </a:r>
          </a:p>
          <a:p>
            <a:r>
              <a:rPr lang="en-US" dirty="0"/>
              <a:t>•	The equipment, working environment or requirements to undertake duties in physically hazardous environments, and</a:t>
            </a:r>
          </a:p>
          <a:p>
            <a:r>
              <a:rPr lang="en-US" dirty="0"/>
              <a:t>•	Social factors at work, workplace relationships and social interactions.</a:t>
            </a:r>
          </a:p>
          <a:p>
            <a:endParaRPr lang="en-US"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150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dirty="0"/>
          </a:p>
        </p:txBody>
      </p:sp>
    </p:spTree>
    <p:extLst>
      <p:ext uri="{BB962C8B-B14F-4D97-AF65-F5344CB8AC3E}">
        <p14:creationId xmlns:p14="http://schemas.microsoft.com/office/powerpoint/2010/main" val="21881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a:t>
            </a:r>
          </a:p>
          <a:p>
            <a:r>
              <a:rPr lang="en-US" dirty="0"/>
              <a:t>Room layout groups tables </a:t>
            </a:r>
          </a:p>
          <a:p>
            <a:r>
              <a:rPr lang="en-US" dirty="0"/>
              <a:t>I live and work on lands that are shared by the Ngunawal and Ngarigo peoples and a meeting place for the Yuin.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18A6-718C-402D-BA07-FA584DA42E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420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unrealistic financial operating models </a:t>
            </a:r>
          </a:p>
          <a:p>
            <a:r>
              <a:rPr lang="en-US" dirty="0"/>
              <a:t>Inadequate budgets and policy to support realistic staff student ratios, prompt appropriate recruitment and incentives to retain staff </a:t>
            </a:r>
          </a:p>
          <a:p>
            <a:r>
              <a:rPr lang="en-US" dirty="0"/>
              <a:t>Difficulties recruiting teachers with the right skills mix and experiences</a:t>
            </a:r>
          </a:p>
          <a:p>
            <a:r>
              <a:rPr lang="en-US" dirty="0"/>
              <a:t>Teaching loads making it difficult to delegate tasks without causing them stress</a:t>
            </a:r>
          </a:p>
          <a:p>
            <a:r>
              <a:rPr lang="en-US" dirty="0"/>
              <a:t>Management issues: frequent, poorly communicated, perceived unnecessary organisational change*</a:t>
            </a:r>
          </a:p>
          <a:p>
            <a:r>
              <a:rPr lang="en-US" dirty="0"/>
              <a:t>Poor (perceived and actual) departmental and organisational justice</a:t>
            </a:r>
          </a:p>
          <a:p>
            <a:r>
              <a:rPr lang="en-US" dirty="0"/>
              <a:t>Application of rules*</a:t>
            </a:r>
          </a:p>
          <a:p>
            <a:r>
              <a:rPr lang="en-US" dirty="0"/>
              <a:t>Performance management processes*</a:t>
            </a:r>
          </a:p>
          <a:p>
            <a:r>
              <a:rPr lang="en-US" dirty="0"/>
              <a:t>Employment IR arrangements and history – job security</a:t>
            </a:r>
          </a:p>
          <a:p>
            <a:r>
              <a:rPr lang="en-US" dirty="0"/>
              <a:t>If you and your staff WHS viewed as tokenistic or a serious commitment</a:t>
            </a:r>
          </a:p>
          <a:p>
            <a:endParaRPr lang="en-US" dirty="0"/>
          </a:p>
          <a:p>
            <a:endParaRPr lang="en-US" dirty="0"/>
          </a:p>
          <a:p>
            <a:endParaRPr lang="en-US" dirty="0"/>
          </a:p>
          <a:p>
            <a:endParaRPr lang="en-US" dirty="0"/>
          </a:p>
          <a:p>
            <a:endParaRPr lang="en-US" dirty="0"/>
          </a:p>
          <a:p>
            <a:endParaRPr lang="en-US" dirty="0"/>
          </a:p>
          <a:p>
            <a:endParaRPr lang="en-US" dirty="0"/>
          </a:p>
          <a:p>
            <a:r>
              <a:rPr lang="en-US" dirty="0"/>
              <a:t>Emm Prof Andrew Hopkins illustrates what executives need to do to avoid deaths, debt, scandals, and reputational damage – how executives they can choose to “do the right thing”. Executives should, amongst other activities:</a:t>
            </a:r>
          </a:p>
          <a:p>
            <a:pPr marL="171450" indent="-171450">
              <a:buFont typeface="Arial" panose="020B0604020202020204" pitchFamily="34" charset="0"/>
              <a:buChar char="•"/>
            </a:pPr>
            <a:r>
              <a:rPr lang="en-US" dirty="0"/>
              <a:t>Develop a Reporting Culture,</a:t>
            </a:r>
          </a:p>
          <a:p>
            <a:pPr marL="171450" indent="-171450">
              <a:buFont typeface="Arial" panose="020B0604020202020204" pitchFamily="34" charset="0"/>
              <a:buChar char="•"/>
            </a:pPr>
            <a:r>
              <a:rPr lang="en-US" dirty="0"/>
              <a:t>Foster a Just Culture,</a:t>
            </a:r>
          </a:p>
          <a:p>
            <a:pPr marL="171450" indent="-171450">
              <a:buFont typeface="Arial" panose="020B0604020202020204" pitchFamily="34" charset="0"/>
              <a:buChar char="•"/>
            </a:pPr>
            <a:r>
              <a:rPr lang="en-US" dirty="0"/>
              <a:t>Improve Feedback Mechanisms,</a:t>
            </a:r>
          </a:p>
          <a:p>
            <a:pPr marL="171450" indent="-171450">
              <a:buFont typeface="Arial" panose="020B0604020202020204" pitchFamily="34" charset="0"/>
              <a:buChar char="•"/>
            </a:pPr>
            <a:r>
              <a:rPr lang="en-US" dirty="0"/>
              <a:t>Tie Executive Bonuses to Safety Metrics,</a:t>
            </a:r>
          </a:p>
          <a:p>
            <a:pPr marL="171450" indent="-171450">
              <a:buFont typeface="Arial" panose="020B0604020202020204" pitchFamily="34" charset="0"/>
              <a:buChar char="•"/>
            </a:pPr>
            <a:r>
              <a:rPr lang="en-US" dirty="0"/>
              <a:t>Adopt Active Hazard Identification, and</a:t>
            </a:r>
          </a:p>
          <a:p>
            <a:pPr marL="171450" indent="-171450">
              <a:buFont typeface="Arial" panose="020B0604020202020204" pitchFamily="34" charset="0"/>
              <a:buChar char="•"/>
            </a:pPr>
            <a:r>
              <a:rPr lang="en-US" dirty="0"/>
              <a:t>Monitor Precursor Events.</a:t>
            </a:r>
            <a:endParaRPr lang="en-AU" dirty="0"/>
          </a:p>
        </p:txBody>
      </p:sp>
      <p:sp>
        <p:nvSpPr>
          <p:cNvPr id="4" name="Slide Number Placeholder 3"/>
          <p:cNvSpPr>
            <a:spLocks noGrp="1"/>
          </p:cNvSpPr>
          <p:nvPr>
            <p:ph type="sldNum" sz="quarter" idx="5"/>
          </p:nvPr>
        </p:nvSpPr>
        <p:spPr/>
        <p:txBody>
          <a:bodyPr/>
          <a:lstStyle/>
          <a:p>
            <a:fld id="{7FABAB93-27AF-4E1B-ABCA-539BCE609EAE}" type="slidenum">
              <a:rPr lang="en-AU" smtClean="0"/>
              <a:t>20</a:t>
            </a:fld>
            <a:endParaRPr lang="en-AU" dirty="0"/>
          </a:p>
        </p:txBody>
      </p:sp>
    </p:spTree>
    <p:extLst>
      <p:ext uri="{BB962C8B-B14F-4D97-AF65-F5344CB8AC3E}">
        <p14:creationId xmlns:p14="http://schemas.microsoft.com/office/powerpoint/2010/main" val="601856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EC782C45-157D-446F-ABD5-78E07698108C}" type="slidenum">
              <a:rPr lang="en-AU" smtClean="0"/>
              <a:t>21</a:t>
            </a:fld>
            <a:endParaRPr lang="en-AU" dirty="0"/>
          </a:p>
        </p:txBody>
      </p:sp>
    </p:spTree>
    <p:extLst>
      <p:ext uri="{BB962C8B-B14F-4D97-AF65-F5344CB8AC3E}">
        <p14:creationId xmlns:p14="http://schemas.microsoft.com/office/powerpoint/2010/main" val="3808243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97474-C3C9-EF19-522F-AE53143E4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5DA4C-9A41-450C-747B-7F9CACD12AC6}"/>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46B170E4-8B9C-B4D5-A0C7-E4D2970C24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a:extLst>
              <a:ext uri="{FF2B5EF4-FFF2-40B4-BE49-F238E27FC236}">
                <a16:creationId xmlns:a16="http://schemas.microsoft.com/office/drawing/2014/main" id="{D1BB12C5-C795-CD09-653D-579AB5314B6C}"/>
              </a:ext>
            </a:extLst>
          </p:cNvPr>
          <p:cNvSpPr>
            <a:spLocks noGrp="1"/>
          </p:cNvSpPr>
          <p:nvPr>
            <p:ph type="sldNum" sz="quarter" idx="5"/>
          </p:nvPr>
        </p:nvSpPr>
        <p:spPr/>
        <p:txBody>
          <a:bodyPr/>
          <a:lstStyle/>
          <a:p>
            <a:fld id="{EC782C45-157D-446F-ABD5-78E07698108C}" type="slidenum">
              <a:rPr lang="en-AU" smtClean="0"/>
              <a:t>22</a:t>
            </a:fld>
            <a:endParaRPr lang="en-AU" dirty="0"/>
          </a:p>
        </p:txBody>
      </p:sp>
    </p:spTree>
    <p:extLst>
      <p:ext uri="{BB962C8B-B14F-4D97-AF65-F5344CB8AC3E}">
        <p14:creationId xmlns:p14="http://schemas.microsoft.com/office/powerpoint/2010/main" val="2733402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9048-B1F0-3A92-1646-0678A0ED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87D3C-1E48-D149-4D61-FD4E013E668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D61A594-AFEA-0FB3-A613-02EEBDBC823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07F9998-4273-9C93-CD98-01CB23CCBF7F}"/>
              </a:ext>
            </a:extLst>
          </p:cNvPr>
          <p:cNvSpPr>
            <a:spLocks noGrp="1"/>
          </p:cNvSpPr>
          <p:nvPr>
            <p:ph type="sldNum" sz="quarter" idx="5"/>
          </p:nvPr>
        </p:nvSpPr>
        <p:spPr/>
        <p:txBody>
          <a:bodyPr/>
          <a:lstStyle/>
          <a:p>
            <a:fld id="{EC782C45-157D-446F-ABD5-78E07698108C}" type="slidenum">
              <a:rPr lang="en-AU" smtClean="0"/>
              <a:t>23</a:t>
            </a:fld>
            <a:endParaRPr lang="en-AU" dirty="0"/>
          </a:p>
        </p:txBody>
      </p:sp>
    </p:spTree>
    <p:extLst>
      <p:ext uri="{BB962C8B-B14F-4D97-AF65-F5344CB8AC3E}">
        <p14:creationId xmlns:p14="http://schemas.microsoft.com/office/powerpoint/2010/main" val="1387766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79407"/>
            <a:r>
              <a:rPr lang="en-US" sz="1200" kern="0" dirty="0">
                <a:solidFill>
                  <a:schemeClr val="tx1"/>
                </a:solidFill>
              </a:rPr>
              <a:t>As an educator your personal and professional values demand consistent displays of calmness, rationality, empathy and caring (even when others are unreasonable, ill-informed or abusive)</a:t>
            </a:r>
          </a:p>
          <a:p>
            <a:pPr marL="0" lvl="0" indent="-279407"/>
            <a:endParaRPr lang="en-US" sz="1200" kern="0" dirty="0">
              <a:solidFill>
                <a:schemeClr val="tx1"/>
              </a:solidFill>
            </a:endParaRPr>
          </a:p>
          <a:p>
            <a:pPr marL="0" lvl="0" indent="-279407"/>
            <a:endParaRPr lang="en-US" sz="1200" kern="0" dirty="0">
              <a:solidFill>
                <a:schemeClr val="tx1"/>
              </a:solidFill>
            </a:endParaRPr>
          </a:p>
          <a:p>
            <a:pPr marL="0" lvl="0" indent="-279407"/>
            <a:r>
              <a:rPr lang="en-US" sz="1200" kern="0" dirty="0">
                <a:solidFill>
                  <a:schemeClr val="tx1"/>
                </a:solidFill>
              </a:rPr>
              <a:t>Emotional labour is the </a:t>
            </a:r>
            <a:r>
              <a:rPr lang="en-US" sz="1200" i="1" kern="0" dirty="0">
                <a:solidFill>
                  <a:schemeClr val="tx1"/>
                </a:solidFill>
              </a:rPr>
              <a:t>effort, planning, and control needed to express organizationally desired emotions during interpersonal transactions. </a:t>
            </a:r>
            <a:r>
              <a:rPr lang="en-US" kern="0" dirty="0">
                <a:solidFill>
                  <a:schemeClr val="tx1"/>
                </a:solidFill>
              </a:rPr>
              <a:t>(Morris &amp; Feldman, 1996) </a:t>
            </a:r>
          </a:p>
          <a:p>
            <a:pPr marL="0" lvl="0" indent="-279407"/>
            <a:r>
              <a:rPr lang="en-US" sz="1200" i="1" kern="0" dirty="0">
                <a:solidFill>
                  <a:schemeClr val="tx1"/>
                </a:solidFill>
              </a:rPr>
              <a:t>The process of managing emotions such that they are suitable to organisational or professional display rules. </a:t>
            </a:r>
            <a:r>
              <a:rPr lang="en-US" kern="0" dirty="0">
                <a:solidFill>
                  <a:schemeClr val="tx1"/>
                </a:solidFill>
              </a:rPr>
              <a:t>(Grandey, 2000) </a:t>
            </a:r>
          </a:p>
          <a:p>
            <a:pPr marL="177793" lvl="1"/>
            <a:endParaRPr lang="en-US" sz="1200" dirty="0">
              <a:solidFill>
                <a:schemeClr val="tx1"/>
              </a:solidFill>
            </a:endParaRPr>
          </a:p>
          <a:p>
            <a:pPr marL="177793" lvl="1"/>
            <a:endParaRPr lang="en-US" sz="1200" dirty="0">
              <a:solidFill>
                <a:schemeClr val="tx1"/>
              </a:solidFill>
            </a:endParaRPr>
          </a:p>
          <a:p>
            <a:pPr marL="177793" lvl="1"/>
            <a:r>
              <a:rPr lang="en-US" sz="1200" dirty="0">
                <a:solidFill>
                  <a:schemeClr val="tx1"/>
                </a:solidFill>
              </a:rPr>
              <a:t>Consider the demands for nurses to :</a:t>
            </a:r>
          </a:p>
          <a:p>
            <a:pPr marL="634981" lvl="1" indent="-457189">
              <a:buFont typeface="Wingdings" panose="05000000000000000000" pitchFamily="2" charset="2"/>
              <a:buChar char="§"/>
            </a:pPr>
            <a:r>
              <a:rPr lang="en-US" sz="1200" dirty="0">
                <a:solidFill>
                  <a:schemeClr val="tx1"/>
                </a:solidFill>
              </a:rPr>
              <a:t>display of empathy, caring and extent of emotional dissonance* </a:t>
            </a:r>
            <a:r>
              <a:rPr lang="en-US" sz="1100" dirty="0">
                <a:solidFill>
                  <a:schemeClr val="tx1"/>
                </a:solidFill>
              </a:rPr>
              <a:t>(deep vs surface acting)</a:t>
            </a:r>
            <a:endParaRPr lang="en-US" sz="1200" dirty="0"/>
          </a:p>
          <a:p>
            <a:pPr marL="634981" lvl="1" indent="-457189">
              <a:buFont typeface="Wingdings" panose="05000000000000000000" pitchFamily="2" charset="2"/>
              <a:buChar char="§"/>
            </a:pPr>
            <a:r>
              <a:rPr lang="en-US" sz="1200" dirty="0">
                <a:solidFill>
                  <a:schemeClr val="tx1"/>
                </a:solidFill>
              </a:rPr>
              <a:t>Dissonance between your values and required behaviours </a:t>
            </a:r>
            <a:r>
              <a:rPr lang="en-US" sz="900" kern="0" dirty="0">
                <a:solidFill>
                  <a:schemeClr val="tx1"/>
                </a:solidFill>
              </a:rPr>
              <a:t>(</a:t>
            </a:r>
            <a:r>
              <a:rPr lang="en-AU" sz="900" kern="0" dirty="0">
                <a:solidFill>
                  <a:schemeClr val="tx1"/>
                </a:solidFill>
              </a:rPr>
              <a:t>Hochschild, 2012)</a:t>
            </a:r>
          </a:p>
          <a:p>
            <a:pPr marL="634981" lvl="1" indent="-457189">
              <a:buFont typeface="Wingdings" panose="05000000000000000000" pitchFamily="2" charset="2"/>
              <a:buChar char="§"/>
            </a:pPr>
            <a:r>
              <a:rPr lang="en-US" sz="1200" dirty="0">
                <a:solidFill>
                  <a:schemeClr val="tx1"/>
                </a:solidFill>
              </a:rPr>
              <a:t>Actual or perceived impact of errors* </a:t>
            </a:r>
            <a:r>
              <a:rPr lang="en-US" sz="900" kern="0" dirty="0">
                <a:solidFill>
                  <a:schemeClr val="tx1"/>
                </a:solidFill>
              </a:rPr>
              <a:t>(Jed, 1998) </a:t>
            </a:r>
          </a:p>
          <a:p>
            <a:endParaRPr lang="en-AU"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568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55A5"/>
                </a:solidFill>
                <a:latin typeface="Franklin Gothic Book" pitchFamily="34" charset="0"/>
              </a:rPr>
              <a:t>Physical work and task demands</a:t>
            </a:r>
            <a:endParaRPr lang="en-AU" sz="1200" dirty="0">
              <a:solidFill>
                <a:srgbClr val="0055A5"/>
              </a:solidFill>
              <a:latin typeface="Franklin Gothic Book" pitchFamily="34" charset="0"/>
            </a:endParaRPr>
          </a:p>
          <a:p>
            <a:endParaRPr lang="en-AU" dirty="0"/>
          </a:p>
        </p:txBody>
      </p:sp>
      <p:sp>
        <p:nvSpPr>
          <p:cNvPr id="4" name="Slide Number Placeholder 3"/>
          <p:cNvSpPr>
            <a:spLocks noGrp="1"/>
          </p:cNvSpPr>
          <p:nvPr>
            <p:ph type="sldNum" sz="quarter" idx="5"/>
          </p:nvPr>
        </p:nvSpPr>
        <p:spPr/>
        <p:txBody>
          <a:bodyPr/>
          <a:lstStyle/>
          <a:p>
            <a:fld id="{EC782C45-157D-446F-ABD5-78E07698108C}" type="slidenum">
              <a:rPr lang="en-AU" smtClean="0"/>
              <a:t>25</a:t>
            </a:fld>
            <a:endParaRPr lang="en-AU" dirty="0"/>
          </a:p>
        </p:txBody>
      </p:sp>
    </p:spTree>
    <p:extLst>
      <p:ext uri="{BB962C8B-B14F-4D97-AF65-F5344CB8AC3E}">
        <p14:creationId xmlns:p14="http://schemas.microsoft.com/office/powerpoint/2010/main" val="2020922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87770-5A30-FF5B-F538-17D885877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3B4F3-CCA2-D9CA-8713-A07DA661440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95AE894-3365-2ECF-33C4-2C81652E704B}"/>
              </a:ext>
            </a:extLst>
          </p:cNvPr>
          <p:cNvSpPr>
            <a:spLocks noGrp="1"/>
          </p:cNvSpPr>
          <p:nvPr>
            <p:ph type="body" idx="1"/>
          </p:nvPr>
        </p:nvSpPr>
        <p:spPr/>
        <p:txBody>
          <a:bodyPr/>
          <a:lstStyle/>
          <a:p>
            <a:r>
              <a:rPr lang="en-US" dirty="0"/>
              <a:t>Principals in theory have high job control/autonomy and task variety but…high responsibility without commensurate ability to control critical risks (e.g., financial, student profiles)* is highly stressful </a:t>
            </a:r>
          </a:p>
          <a:p>
            <a:endParaRPr lang="en-US" dirty="0"/>
          </a:p>
          <a:p>
            <a:r>
              <a:rPr lang="en-US" dirty="0"/>
              <a:t>Activities with ‘purpose that you value’,  that allow a sense of mastery, reasonable control and variety and peer social acceptance are powerful stress moderators</a:t>
            </a:r>
          </a:p>
          <a:p>
            <a:endParaRPr lang="en-US" dirty="0"/>
          </a:p>
          <a:p>
            <a:r>
              <a:rPr lang="en-US" dirty="0"/>
              <a:t>Hill, P. L., Best, R. D., &amp; Cardador, M. T. (2021). The Purpose and Work Stress model: Contextualizing the role of purpose on and following stressful work experiences. In P. D. Harms, P. L. Perrewé, &amp; C.-H. (D.) Chang (Eds.), Examining and exploring the shifting nature of occupational stress and well-being (pp. 1–17). Emerald Publishing. https://doi.org/10.1108/S1479-355520210000019001</a:t>
            </a:r>
          </a:p>
          <a:p>
            <a:r>
              <a:rPr lang="en-US" dirty="0"/>
              <a:t>And see </a:t>
            </a:r>
            <a:r>
              <a:rPr lang="en-AU" b="0" i="0" dirty="0">
                <a:solidFill>
                  <a:srgbClr val="1B1B1B"/>
                </a:solidFill>
                <a:effectLst/>
                <a:latin typeface="Cambria" panose="02040503050406030204" pitchFamily="18" charset="0"/>
              </a:rPr>
              <a:t> (</a:t>
            </a:r>
            <a:r>
              <a:rPr lang="en-AU" b="0" i="0" u="sng" dirty="0">
                <a:solidFill>
                  <a:srgbClr val="005EA2"/>
                </a:solidFill>
                <a:effectLst/>
                <a:latin typeface="Cambria" panose="02040503050406030204" pitchFamily="18" charset="0"/>
                <a:hlinkClick r:id="rId3"/>
              </a:rPr>
              <a:t>Mausbach, et al., 2006</a:t>
            </a:r>
            <a:r>
              <a:rPr lang="en-AU" b="0" i="0" dirty="0">
                <a:solidFill>
                  <a:srgbClr val="1B1B1B"/>
                </a:solidFill>
                <a:effectLst/>
                <a:latin typeface="Cambria" panose="02040503050406030204" pitchFamily="18" charset="0"/>
              </a:rPr>
              <a:t>) and physical health outcomes (</a:t>
            </a:r>
            <a:r>
              <a:rPr lang="en-AU" b="0" i="0" u="sng" dirty="0">
                <a:solidFill>
                  <a:srgbClr val="005EA2"/>
                </a:solidFill>
                <a:effectLst/>
                <a:latin typeface="Cambria" panose="02040503050406030204" pitchFamily="18" charset="0"/>
                <a:hlinkClick r:id="rId4"/>
              </a:rPr>
              <a:t>Matthews, Owens, Edmundowicz, Lee, &amp; Kuller, 2006</a:t>
            </a:r>
            <a:r>
              <a:rPr lang="en-AU" b="0" i="0" dirty="0">
                <a:solidFill>
                  <a:srgbClr val="1B1B1B"/>
                </a:solidFill>
                <a:effectLst/>
                <a:latin typeface="Cambria" panose="02040503050406030204" pitchFamily="18" charset="0"/>
              </a:rPr>
              <a:t>; </a:t>
            </a:r>
            <a:r>
              <a:rPr lang="en-AU" b="0" i="0" u="sng" dirty="0">
                <a:solidFill>
                  <a:srgbClr val="005EA2"/>
                </a:solidFill>
                <a:effectLst/>
                <a:latin typeface="Cambria" panose="02040503050406030204" pitchFamily="18" charset="0"/>
                <a:hlinkClick r:id="rId5"/>
              </a:rPr>
              <a:t>Mausbach, Patterson, et al., 2007</a:t>
            </a:r>
            <a:r>
              <a:rPr lang="en-AU" b="0" i="0" dirty="0">
                <a:solidFill>
                  <a:srgbClr val="1B1B1B"/>
                </a:solidFill>
                <a:effectLst/>
                <a:latin typeface="Cambria" panose="02040503050406030204" pitchFamily="18" charset="0"/>
              </a:rPr>
              <a:t>). Mastery has also been associated with reduced risk for mortality (</a:t>
            </a:r>
            <a:r>
              <a:rPr lang="en-AU" b="0" i="0" u="sng" dirty="0">
                <a:solidFill>
                  <a:srgbClr val="005EA2"/>
                </a:solidFill>
                <a:effectLst/>
                <a:latin typeface="Cambria" panose="02040503050406030204" pitchFamily="18" charset="0"/>
                <a:hlinkClick r:id="rId6"/>
              </a:rPr>
              <a:t>Penninx, et al., 1997</a:t>
            </a:r>
            <a:r>
              <a:rPr lang="en-AU" b="0" i="0" dirty="0">
                <a:solidFill>
                  <a:srgbClr val="1B1B1B"/>
                </a:solidFill>
                <a:effectLst/>
                <a:latin typeface="Cambria" panose="02040503050406030204" pitchFamily="18" charset="0"/>
              </a:rPr>
              <a:t>). A greater sense of mastery might also buffer the impact that chronic stress can have on disease (</a:t>
            </a:r>
            <a:r>
              <a:rPr lang="en-AU" b="0" i="0" u="sng" dirty="0">
                <a:solidFill>
                  <a:srgbClr val="005EA2"/>
                </a:solidFill>
                <a:effectLst/>
                <a:latin typeface="Cambria" panose="02040503050406030204" pitchFamily="18" charset="0"/>
                <a:hlinkClick r:id="rId7"/>
              </a:rPr>
              <a:t>Ma, Faber, &amp; Dubé, 2007</a:t>
            </a:r>
            <a:r>
              <a:rPr lang="en-AU" b="0" i="0" dirty="0">
                <a:solidFill>
                  <a:srgbClr val="1B1B1B"/>
                </a:solidFill>
                <a:effectLst/>
                <a:latin typeface="Cambria" panose="02040503050406030204" pitchFamily="18" charset="0"/>
              </a:rPr>
              <a:t>; </a:t>
            </a:r>
            <a:r>
              <a:rPr lang="en-AU" b="0" i="0" u="sng" dirty="0">
                <a:solidFill>
                  <a:srgbClr val="005EA2"/>
                </a:solidFill>
                <a:effectLst/>
                <a:latin typeface="Cambria" panose="02040503050406030204" pitchFamily="18" charset="0"/>
                <a:hlinkClick r:id="rId8"/>
              </a:rPr>
              <a:t>Mausbach, Mills, et al., 2007</a:t>
            </a:r>
            <a:r>
              <a:rPr lang="en-AU" b="0" i="0" dirty="0">
                <a:solidFill>
                  <a:srgbClr val="1B1B1B"/>
                </a:solidFill>
                <a:effectLst/>
                <a:latin typeface="Cambria" panose="02040503050406030204" pitchFamily="18" charset="0"/>
              </a:rPr>
              <a:t>; </a:t>
            </a:r>
            <a:r>
              <a:rPr lang="en-AU" b="0" i="0" u="sng" dirty="0">
                <a:solidFill>
                  <a:srgbClr val="005EA2"/>
                </a:solidFill>
                <a:effectLst/>
                <a:latin typeface="Cambria" panose="02040503050406030204" pitchFamily="18" charset="0"/>
                <a:hlinkClick r:id="rId9"/>
              </a:rPr>
              <a:t>Mausbach, von Känel, et al., 2008</a:t>
            </a:r>
            <a:r>
              <a:rPr lang="en-AU" b="0" i="0" dirty="0">
                <a:solidFill>
                  <a:srgbClr val="1B1B1B"/>
                </a:solidFill>
                <a:effectLst/>
                <a:latin typeface="Cambria" panose="02040503050406030204" pitchFamily="18" charset="0"/>
              </a:rPr>
              <a:t>).</a:t>
            </a:r>
            <a:endParaRPr lang="en-AU" dirty="0"/>
          </a:p>
        </p:txBody>
      </p:sp>
      <p:sp>
        <p:nvSpPr>
          <p:cNvPr id="4" name="Slide Number Placeholder 3">
            <a:extLst>
              <a:ext uri="{FF2B5EF4-FFF2-40B4-BE49-F238E27FC236}">
                <a16:creationId xmlns:a16="http://schemas.microsoft.com/office/drawing/2014/main" id="{0080539F-3480-2D2A-19D6-8D1C67FAA743}"/>
              </a:ext>
            </a:extLst>
          </p:cNvPr>
          <p:cNvSpPr>
            <a:spLocks noGrp="1"/>
          </p:cNvSpPr>
          <p:nvPr>
            <p:ph type="sldNum" sz="quarter" idx="5"/>
          </p:nvPr>
        </p:nvSpPr>
        <p:spPr/>
        <p:txBody>
          <a:bodyPr/>
          <a:lstStyle/>
          <a:p>
            <a:fld id="{EC782C45-157D-446F-ABD5-78E07698108C}" type="slidenum">
              <a:rPr lang="en-AU" smtClean="0"/>
              <a:t>26</a:t>
            </a:fld>
            <a:endParaRPr lang="en-AU" dirty="0"/>
          </a:p>
        </p:txBody>
      </p:sp>
    </p:spTree>
    <p:extLst>
      <p:ext uri="{BB962C8B-B14F-4D97-AF65-F5344CB8AC3E}">
        <p14:creationId xmlns:p14="http://schemas.microsoft.com/office/powerpoint/2010/main" val="4029070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FB6F-C48D-DA78-C484-5DD9A5760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D2F12-A94E-CFC8-50C6-352E98DC135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C1DD3B-0163-38EA-FB31-52E7B04A2865}"/>
              </a:ext>
            </a:extLst>
          </p:cNvPr>
          <p:cNvSpPr>
            <a:spLocks noGrp="1"/>
          </p:cNvSpPr>
          <p:nvPr>
            <p:ph type="body" idx="1"/>
          </p:nvPr>
        </p:nvSpPr>
        <p:spPr/>
        <p:txBody>
          <a:bodyPr/>
          <a:lstStyle/>
          <a:p>
            <a:r>
              <a:rPr lang="en-US" dirty="0"/>
              <a:t>These include:</a:t>
            </a:r>
          </a:p>
          <a:p>
            <a:r>
              <a:rPr lang="en-US" dirty="0"/>
              <a:t>Governance arrangements </a:t>
            </a:r>
          </a:p>
          <a:p>
            <a:r>
              <a:rPr lang="en-US" dirty="0"/>
              <a:t>Policies, procedures, procurement rules </a:t>
            </a:r>
          </a:p>
          <a:p>
            <a:r>
              <a:rPr lang="en-US" dirty="0"/>
              <a:t>Reporting </a:t>
            </a:r>
          </a:p>
          <a:p>
            <a:r>
              <a:rPr lang="en-US" dirty="0"/>
              <a:t>Systems for high-risk student interactions </a:t>
            </a:r>
          </a:p>
          <a:p>
            <a:endParaRPr lang="en-US" dirty="0"/>
          </a:p>
          <a:p>
            <a:r>
              <a:rPr lang="en-US" dirty="0"/>
              <a:t>These can be a hazard or a help. Poorly designed IMS a common source of frustration and stress and are often ignored. </a:t>
            </a:r>
          </a:p>
          <a:p>
            <a:r>
              <a:rPr lang="en-US" dirty="0"/>
              <a:t>Ensure appropriate consultation and trials before new technology, IT or and management systems are implemented </a:t>
            </a:r>
          </a:p>
          <a:p>
            <a:endParaRPr lang="en-AU" dirty="0"/>
          </a:p>
        </p:txBody>
      </p:sp>
      <p:sp>
        <p:nvSpPr>
          <p:cNvPr id="4" name="Slide Number Placeholder 3">
            <a:extLst>
              <a:ext uri="{FF2B5EF4-FFF2-40B4-BE49-F238E27FC236}">
                <a16:creationId xmlns:a16="http://schemas.microsoft.com/office/drawing/2014/main" id="{75B46B0B-60FC-088A-006B-2655532C50F7}"/>
              </a:ext>
            </a:extLst>
          </p:cNvPr>
          <p:cNvSpPr>
            <a:spLocks noGrp="1"/>
          </p:cNvSpPr>
          <p:nvPr>
            <p:ph type="sldNum" sz="quarter" idx="5"/>
          </p:nvPr>
        </p:nvSpPr>
        <p:spPr/>
        <p:txBody>
          <a:bodyPr/>
          <a:lstStyle/>
          <a:p>
            <a:fld id="{EC782C45-157D-446F-ABD5-78E07698108C}" type="slidenum">
              <a:rPr lang="en-AU" smtClean="0"/>
              <a:t>27</a:t>
            </a:fld>
            <a:endParaRPr lang="en-AU" dirty="0"/>
          </a:p>
        </p:txBody>
      </p:sp>
    </p:spTree>
    <p:extLst>
      <p:ext uri="{BB962C8B-B14F-4D97-AF65-F5344CB8AC3E}">
        <p14:creationId xmlns:p14="http://schemas.microsoft.com/office/powerpoint/2010/main" val="3083204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B8C30-FD77-C12D-84E0-5EC8C272F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AF745-49DF-1C46-B882-10B24F08F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32E1E-949F-B2D5-5922-9F803734295C}"/>
              </a:ext>
            </a:extLst>
          </p:cNvPr>
          <p:cNvSpPr>
            <a:spLocks noGrp="1"/>
          </p:cNvSpPr>
          <p:nvPr>
            <p:ph type="body" idx="1"/>
          </p:nvPr>
        </p:nvSpPr>
        <p:spPr/>
        <p:txBody>
          <a:bodyPr/>
          <a:lstStyle/>
          <a:p>
            <a:endParaRPr lang="en-AU" b="1" dirty="0"/>
          </a:p>
        </p:txBody>
      </p:sp>
      <p:sp>
        <p:nvSpPr>
          <p:cNvPr id="4" name="Slide Number Placeholder 3">
            <a:extLst>
              <a:ext uri="{FF2B5EF4-FFF2-40B4-BE49-F238E27FC236}">
                <a16:creationId xmlns:a16="http://schemas.microsoft.com/office/drawing/2014/main" id="{E9565913-5EDC-489A-DF65-FB44363107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769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084D9-2503-4556-762D-DA04BA088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A9CE4-59E6-EF5E-0272-413B70D06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0FC01F-E40E-2ECF-9D0E-416646F4A7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55A5"/>
                </a:solidFill>
                <a:latin typeface="Franklin Gothic Book" pitchFamily="34" charset="0"/>
              </a:rPr>
              <a:t>Insufficient practical support when it is needed</a:t>
            </a:r>
          </a:p>
          <a:p>
            <a:pPr algn="l"/>
            <a:endParaRPr lang="en-AU" dirty="0"/>
          </a:p>
          <a:p>
            <a:pPr algn="l" defTabSz="457177">
              <a:defRPr/>
            </a:pPr>
            <a:r>
              <a:rPr lang="en-AU" sz="1200" b="0" dirty="0">
                <a:solidFill>
                  <a:schemeClr val="tx1"/>
                </a:solidFill>
                <a:latin typeface="Helvetica Neue"/>
                <a:ea typeface="+mn-ea"/>
              </a:rPr>
              <a:t>Success is a powerful ‘stress moderator’ </a:t>
            </a:r>
          </a:p>
          <a:p>
            <a:pPr algn="l" defTabSz="457177">
              <a:defRPr/>
            </a:pPr>
            <a:endParaRPr lang="en-AU" sz="1200" b="0" dirty="0">
              <a:solidFill>
                <a:schemeClr val="tx1"/>
              </a:solidFill>
              <a:latin typeface="Helvetica Neue"/>
              <a:ea typeface="+mn-ea"/>
            </a:endParaRPr>
          </a:p>
          <a:p>
            <a:pPr algn="l" defTabSz="457177">
              <a:defRPr/>
            </a:pPr>
            <a:r>
              <a:rPr lang="en-AU" sz="1200" b="0" dirty="0">
                <a:solidFill>
                  <a:schemeClr val="tx1"/>
                </a:solidFill>
                <a:latin typeface="Helvetica Neue"/>
                <a:ea typeface="+mn-ea"/>
              </a:rPr>
              <a:t>Identify and remove critical ‘performance impediments’** </a:t>
            </a:r>
          </a:p>
          <a:p>
            <a:endParaRPr lang="en-AU" b="1" dirty="0"/>
          </a:p>
        </p:txBody>
      </p:sp>
      <p:sp>
        <p:nvSpPr>
          <p:cNvPr id="4" name="Slide Number Placeholder 3">
            <a:extLst>
              <a:ext uri="{FF2B5EF4-FFF2-40B4-BE49-F238E27FC236}">
                <a16:creationId xmlns:a16="http://schemas.microsoft.com/office/drawing/2014/main" id="{2AEAFCB0-653C-C313-CB88-277823BC3CD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46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More than peer counselling arrangements individual interventions problem system level</a:t>
            </a:r>
          </a:p>
          <a:p>
            <a:r>
              <a:rPr lang="en-US" dirty="0"/>
              <a:t>Focus on work design/ Being consulted, doing RCA /Rights based working week and </a:t>
            </a:r>
          </a:p>
          <a:p>
            <a:r>
              <a:rPr lang="en-US" dirty="0"/>
              <a:t>Effects of stress  make choices where they can ed direction tells them principles as officers  and workers at the same time.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18A6-718C-402D-BA07-FA584DA42E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30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1D72-6616-1BF0-1D85-495A41EC7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C5FF1-A9E5-41E6-C887-925B91D8B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D09A3-ED84-E882-DE5D-62715FC9DD0F}"/>
              </a:ext>
            </a:extLst>
          </p:cNvPr>
          <p:cNvSpPr>
            <a:spLocks noGrp="1"/>
          </p:cNvSpPr>
          <p:nvPr>
            <p:ph type="body" idx="1"/>
          </p:nvPr>
        </p:nvSpPr>
        <p:spPr/>
        <p:txBody>
          <a:bodyPr/>
          <a:lstStyle/>
          <a:p>
            <a:endParaRPr lang="en-AU" b="1" dirty="0"/>
          </a:p>
        </p:txBody>
      </p:sp>
      <p:sp>
        <p:nvSpPr>
          <p:cNvPr id="4" name="Slide Number Placeholder 3">
            <a:extLst>
              <a:ext uri="{FF2B5EF4-FFF2-40B4-BE49-F238E27FC236}">
                <a16:creationId xmlns:a16="http://schemas.microsoft.com/office/drawing/2014/main" id="{557B4CA9-1A15-A693-3C8F-EB0ACF79BD3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28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32277-8BCE-C9BE-9DEE-A686371DF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FFDAE-B8D1-02A5-52CF-4A595A6C6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47CCE-3895-7CBF-642B-4A1798E84063}"/>
              </a:ext>
            </a:extLst>
          </p:cNvPr>
          <p:cNvSpPr>
            <a:spLocks noGrp="1"/>
          </p:cNvSpPr>
          <p:nvPr>
            <p:ph type="body" idx="1"/>
          </p:nvPr>
        </p:nvSpPr>
        <p:spPr/>
        <p:txBody>
          <a:bodyPr/>
          <a:lstStyle/>
          <a:p>
            <a:pPr marL="171450" indent="-171450">
              <a:buFont typeface="Arial" panose="020B0604020202020204" pitchFamily="34" charset="0"/>
              <a:buChar char="•"/>
            </a:pPr>
            <a:r>
              <a:rPr lang="en-US" b="1" dirty="0"/>
              <a:t>Style and frequency of emotional and practical from REX, coworkers and peer networks</a:t>
            </a:r>
          </a:p>
          <a:p>
            <a:pPr marL="628650" lvl="1" indent="-171450">
              <a:buFont typeface="Arial" panose="020B0604020202020204" pitchFamily="34" charset="0"/>
              <a:buChar char="•"/>
            </a:pPr>
            <a:r>
              <a:rPr lang="en-US" b="1" dirty="0"/>
              <a:t>Who is giving it (need to be trusted, genuine and competent) </a:t>
            </a:r>
          </a:p>
          <a:p>
            <a:pPr marL="628650" lvl="1" indent="-171450">
              <a:buFont typeface="Arial" panose="020B0604020202020204" pitchFamily="34" charset="0"/>
              <a:buChar char="•"/>
            </a:pPr>
            <a:r>
              <a:rPr lang="en-US" b="1" dirty="0"/>
              <a:t>How is it given (needs to it match what you need and asked for, when it is needed)</a:t>
            </a:r>
          </a:p>
          <a:p>
            <a:pPr marL="628650" lvl="1" indent="-171450">
              <a:buFont typeface="Arial" panose="020B0604020202020204" pitchFamily="34" charset="0"/>
              <a:buChar char="•"/>
            </a:pPr>
            <a:r>
              <a:rPr lang="en-US" b="1" dirty="0"/>
              <a:t>Specific appropriate strength-based post critical incident assistance </a:t>
            </a:r>
          </a:p>
          <a:p>
            <a:pPr marL="171450" indent="-171450">
              <a:buFont typeface="Arial" panose="020B0604020202020204" pitchFamily="34" charset="0"/>
              <a:buChar char="•"/>
            </a:pPr>
            <a:r>
              <a:rPr lang="en-US" b="1" dirty="0"/>
              <a:t>Frequency of appropriate thanks and recognition from students, families and community (this does NOT replace fair pay and workloads)</a:t>
            </a:r>
          </a:p>
          <a:p>
            <a:endParaRPr lang="en-AU" b="1" dirty="0"/>
          </a:p>
        </p:txBody>
      </p:sp>
      <p:sp>
        <p:nvSpPr>
          <p:cNvPr id="4" name="Slide Number Placeholder 3">
            <a:extLst>
              <a:ext uri="{FF2B5EF4-FFF2-40B4-BE49-F238E27FC236}">
                <a16:creationId xmlns:a16="http://schemas.microsoft.com/office/drawing/2014/main" id="{3AC4B68B-7634-D3B9-B16E-2256491DF38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70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A66AF-C77D-42D4-4E85-AE4F30EE0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9F7A5-CA1E-751F-CFB2-EB32C0AA44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B35C6-948B-4E38-C318-DC57AEF7C557}"/>
              </a:ext>
            </a:extLst>
          </p:cNvPr>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6800" dirty="0"/>
              <a:t>If there are complaints about poor working</a:t>
            </a:r>
            <a:r>
              <a:rPr lang="en-US" sz="6800" baseline="0" dirty="0"/>
              <a:t> relationships</a:t>
            </a:r>
            <a:r>
              <a:rPr lang="en-US" sz="6800" dirty="0"/>
              <a:t> a common default</a:t>
            </a:r>
            <a:r>
              <a:rPr lang="en-US" sz="6800" baseline="0" dirty="0"/>
              <a:t> is for </a:t>
            </a:r>
            <a:r>
              <a:rPr lang="en-US" sz="6800" dirty="0"/>
              <a:t>managers to jump </a:t>
            </a:r>
            <a:r>
              <a:rPr lang="en-US" sz="6800" baseline="0" dirty="0"/>
              <a:t>to </a:t>
            </a:r>
            <a:r>
              <a:rPr lang="en-US" sz="6800" dirty="0"/>
              <a:t>blame the worker – saying they were the hazard and focusing on </a:t>
            </a:r>
            <a:r>
              <a:rPr lang="en-US" sz="6800" u="sng" dirty="0"/>
              <a:t>their</a:t>
            </a:r>
            <a:r>
              <a:rPr lang="en-US" sz="6800" dirty="0"/>
              <a:t> poor decisions, mistakes and behaviours. Forgetting these </a:t>
            </a:r>
            <a:r>
              <a:rPr lang="en-US" sz="7200" dirty="0"/>
              <a:t>can be a ‘coping’ response to the psychosocial or physical risks at work that </a:t>
            </a:r>
            <a:r>
              <a:rPr lang="en-US" sz="7200" baseline="0" dirty="0"/>
              <a:t>the employer created and so have ultimately the ability to control.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7200" baseline="0" dirty="0">
              <a:solidFill>
                <a:schemeClr val="accent1">
                  <a:lumMod val="60000"/>
                  <a:lumOff val="40000"/>
                </a:schemeClr>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9600" dirty="0">
              <a:solidFill>
                <a:schemeClr val="accent1">
                  <a:lumMod val="60000"/>
                  <a:lumOff val="40000"/>
                </a:schemeClr>
              </a:solidFill>
            </a:endParaRPr>
          </a:p>
          <a:p>
            <a:pPr lvl="0" algn="l">
              <a:lnSpc>
                <a:spcPct val="120000"/>
              </a:lnSpc>
            </a:pPr>
            <a:r>
              <a:rPr lang="en-US" sz="6800" dirty="0"/>
              <a:t>Australia, for example, surveys show that as many as 80% of teachers perceive their work-life balance to be less than ideal or non-existent </a:t>
            </a:r>
            <a:r>
              <a:rPr lang="en-US" sz="9600" b="0" i="0" dirty="0">
                <a:solidFill>
                  <a:srgbClr val="222222"/>
                </a:solidFill>
                <a:effectLst/>
                <a:latin typeface="Merriweather Sans" pitchFamily="2" charset="0"/>
              </a:rPr>
              <a:t>NEiTA-ACE. (2021). </a:t>
            </a:r>
            <a:r>
              <a:rPr lang="en-US" sz="9600" b="0" i="1" dirty="0">
                <a:solidFill>
                  <a:srgbClr val="222222"/>
                </a:solidFill>
                <a:effectLst/>
                <a:latin typeface="Merriweather Sans" pitchFamily="2" charset="0"/>
              </a:rPr>
              <a:t>Teachers Report Card 2021: Teachers’ perceptions of education and their profession</a:t>
            </a:r>
            <a:r>
              <a:rPr lang="en-US" sz="9600" b="0" i="0" dirty="0">
                <a:solidFill>
                  <a:srgbClr val="222222"/>
                </a:solidFill>
                <a:effectLst/>
                <a:latin typeface="Merriweather Sans" pitchFamily="2" charset="0"/>
              </a:rPr>
              <a:t>. Australian College of Educators. </a:t>
            </a:r>
            <a:r>
              <a:rPr lang="en-US" sz="9600" b="0" i="0" dirty="0">
                <a:solidFill>
                  <a:srgbClr val="025E8D"/>
                </a:solidFill>
                <a:effectLst/>
                <a:latin typeface="Merriweather Sans" pitchFamily="2" charset="0"/>
                <a:hlinkClick r:id="rId3"/>
              </a:rPr>
              <a:t>https://www.austcolled.com.au/wp-content/uploads/2021/10/NEiTA-ACE-Teachers-Report-Card-2021.pdf</a:t>
            </a:r>
            <a:endParaRPr lang="en-US" sz="6800" dirty="0"/>
          </a:p>
        </p:txBody>
      </p:sp>
      <p:sp>
        <p:nvSpPr>
          <p:cNvPr id="4" name="Slide Number Placeholder 3">
            <a:extLst>
              <a:ext uri="{FF2B5EF4-FFF2-40B4-BE49-F238E27FC236}">
                <a16:creationId xmlns:a16="http://schemas.microsoft.com/office/drawing/2014/main" id="{2D1C5727-8D15-6307-14DA-3311AB1050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82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BDFDB-519C-49A3-3FBA-510C4E7D4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5AF97-DF1D-572D-081D-8D68CB161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942E12-D337-C08C-70E2-D0F38477666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2F3C7CC-2775-6397-220D-BD6D42C774BD}"/>
              </a:ext>
            </a:extLst>
          </p:cNvPr>
          <p:cNvSpPr>
            <a:spLocks noGrp="1"/>
          </p:cNvSpPr>
          <p:nvPr>
            <p:ph type="sldNum" sz="quarter" idx="5"/>
          </p:nvPr>
        </p:nvSpPr>
        <p:spPr/>
        <p:txBody>
          <a:bodyPr/>
          <a:lstStyle/>
          <a:p>
            <a:fld id="{B07158C4-A119-4B78-9DE8-A50001BC31DC}" type="slidenum">
              <a:rPr lang="en-AU" smtClean="0"/>
              <a:pPr/>
              <a:t>33</a:t>
            </a:fld>
            <a:endParaRPr lang="en-AU" dirty="0"/>
          </a:p>
        </p:txBody>
      </p:sp>
    </p:spTree>
    <p:extLst>
      <p:ext uri="{BB962C8B-B14F-4D97-AF65-F5344CB8AC3E}">
        <p14:creationId xmlns:p14="http://schemas.microsoft.com/office/powerpoint/2010/main" val="290491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D7E2C-FBAA-CB6D-0CE8-EC1DB1CD8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B7E74-76FE-688D-7476-558EA170A49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D722E73-E63F-4E47-9007-77E33A966869}"/>
              </a:ext>
            </a:extLst>
          </p:cNvPr>
          <p:cNvSpPr>
            <a:spLocks noGrp="1"/>
          </p:cNvSpPr>
          <p:nvPr>
            <p:ph type="body" idx="1"/>
          </p:nvPr>
        </p:nvSpPr>
        <p:spPr/>
        <p:txBody>
          <a:bodyPr/>
          <a:lstStyle/>
          <a:p>
            <a:r>
              <a:rPr lang="en-US" dirty="0"/>
              <a:t>Activities with ‘purpose that you value’,  that allow a sense of mastery, reasonable control and variety and peer social acceptance are powerful stress moderators</a:t>
            </a:r>
          </a:p>
          <a:p>
            <a:endParaRPr lang="en-US" dirty="0"/>
          </a:p>
          <a:p>
            <a:r>
              <a:rPr lang="en-US" dirty="0"/>
              <a:t>Zhou, S., Slemp, G.R. &amp; Vella-Brodrick, D.A. Factors Associated with Teacher Wellbeing: A Meta-Analysis. Educ Psychol Rev 36, 63 (2024). https://doi.org/10.1007/s10648-024-09886-x</a:t>
            </a:r>
          </a:p>
          <a:p>
            <a:r>
              <a:rPr lang="en-US" dirty="0"/>
              <a:t>Hill, P. L., Best, R. D., &amp; Cardador, M. T. (2021). The Purpose and Work Stress model: Contextualizing the role of purpose on and following stressful work experiences. In P. D. Harms, P. L. Perrewé, &amp; C.-H. (D.) Chang (Eds.), Examining and exploring the shifting nature of occupational stress and well-being (pp. 1–17). Emerald Publishing. https://doi.org/10.1108/S1479-355520210000019001</a:t>
            </a:r>
          </a:p>
          <a:p>
            <a:r>
              <a:rPr lang="en-US" dirty="0"/>
              <a:t>And see </a:t>
            </a:r>
            <a:r>
              <a:rPr lang="en-AU" b="0" i="0" dirty="0">
                <a:solidFill>
                  <a:srgbClr val="1B1B1B"/>
                </a:solidFill>
                <a:effectLst/>
                <a:latin typeface="Cambria" panose="02040503050406030204" pitchFamily="18" charset="0"/>
              </a:rPr>
              <a:t> (</a:t>
            </a:r>
            <a:r>
              <a:rPr lang="en-AU" b="0" i="0" u="sng" dirty="0">
                <a:solidFill>
                  <a:srgbClr val="005EA2"/>
                </a:solidFill>
                <a:effectLst/>
                <a:latin typeface="Cambria" panose="02040503050406030204" pitchFamily="18" charset="0"/>
                <a:hlinkClick r:id="rId3"/>
              </a:rPr>
              <a:t>Mausbach, et al., 2006</a:t>
            </a:r>
            <a:r>
              <a:rPr lang="en-AU" b="0" i="0" dirty="0">
                <a:solidFill>
                  <a:srgbClr val="1B1B1B"/>
                </a:solidFill>
                <a:effectLst/>
                <a:latin typeface="Cambria" panose="02040503050406030204" pitchFamily="18" charset="0"/>
              </a:rPr>
              <a:t>) and physical health outcomes (</a:t>
            </a:r>
            <a:r>
              <a:rPr lang="en-AU" b="0" i="0" u="sng" dirty="0">
                <a:solidFill>
                  <a:srgbClr val="005EA2"/>
                </a:solidFill>
                <a:effectLst/>
                <a:latin typeface="Cambria" panose="02040503050406030204" pitchFamily="18" charset="0"/>
                <a:hlinkClick r:id="rId4"/>
              </a:rPr>
              <a:t>Matthews, Owens, Edmundowicz, Lee, &amp; Kuller, 2006</a:t>
            </a:r>
            <a:r>
              <a:rPr lang="en-AU" b="0" i="0" dirty="0">
                <a:solidFill>
                  <a:srgbClr val="1B1B1B"/>
                </a:solidFill>
                <a:effectLst/>
                <a:latin typeface="Cambria" panose="02040503050406030204" pitchFamily="18" charset="0"/>
              </a:rPr>
              <a:t>; </a:t>
            </a:r>
            <a:r>
              <a:rPr lang="en-AU" b="0" i="0" u="sng" dirty="0">
                <a:solidFill>
                  <a:srgbClr val="005EA2"/>
                </a:solidFill>
                <a:effectLst/>
                <a:latin typeface="Cambria" panose="02040503050406030204" pitchFamily="18" charset="0"/>
                <a:hlinkClick r:id="rId5"/>
              </a:rPr>
              <a:t>Mausbach, Patterson, et al., 2007</a:t>
            </a:r>
            <a:r>
              <a:rPr lang="en-AU" b="0" i="0" dirty="0">
                <a:solidFill>
                  <a:srgbClr val="1B1B1B"/>
                </a:solidFill>
                <a:effectLst/>
                <a:latin typeface="Cambria" panose="02040503050406030204" pitchFamily="18" charset="0"/>
              </a:rPr>
              <a:t>). Mastery has also been associated with reduced risk for mortality (</a:t>
            </a:r>
            <a:r>
              <a:rPr lang="en-AU" b="0" i="0" u="sng" dirty="0">
                <a:solidFill>
                  <a:srgbClr val="005EA2"/>
                </a:solidFill>
                <a:effectLst/>
                <a:latin typeface="Cambria" panose="02040503050406030204" pitchFamily="18" charset="0"/>
                <a:hlinkClick r:id="rId6"/>
              </a:rPr>
              <a:t>Penninx, et al., 1997</a:t>
            </a:r>
            <a:r>
              <a:rPr lang="en-AU" b="0" i="0" dirty="0">
                <a:solidFill>
                  <a:srgbClr val="1B1B1B"/>
                </a:solidFill>
                <a:effectLst/>
                <a:latin typeface="Cambria" panose="02040503050406030204" pitchFamily="18" charset="0"/>
              </a:rPr>
              <a:t>). A greater sense of mastery might also buffer the impact that chronic stress can have on disease (</a:t>
            </a:r>
            <a:r>
              <a:rPr lang="en-AU" b="0" i="0" u="sng" dirty="0">
                <a:solidFill>
                  <a:srgbClr val="005EA2"/>
                </a:solidFill>
                <a:effectLst/>
                <a:latin typeface="Cambria" panose="02040503050406030204" pitchFamily="18" charset="0"/>
                <a:hlinkClick r:id="rId7"/>
              </a:rPr>
              <a:t>Ma, Faber, &amp; Dubé, 2007</a:t>
            </a:r>
            <a:r>
              <a:rPr lang="en-AU" b="0" i="0" dirty="0">
                <a:solidFill>
                  <a:srgbClr val="1B1B1B"/>
                </a:solidFill>
                <a:effectLst/>
                <a:latin typeface="Cambria" panose="02040503050406030204" pitchFamily="18" charset="0"/>
              </a:rPr>
              <a:t>; </a:t>
            </a:r>
            <a:r>
              <a:rPr lang="en-AU" b="0" i="0" u="sng" dirty="0">
                <a:solidFill>
                  <a:srgbClr val="005EA2"/>
                </a:solidFill>
                <a:effectLst/>
                <a:latin typeface="Cambria" panose="02040503050406030204" pitchFamily="18" charset="0"/>
                <a:hlinkClick r:id="rId8"/>
              </a:rPr>
              <a:t>Mausbach, Mills, et al., 2007</a:t>
            </a:r>
            <a:r>
              <a:rPr lang="en-AU" b="0" i="0" dirty="0">
                <a:solidFill>
                  <a:srgbClr val="1B1B1B"/>
                </a:solidFill>
                <a:effectLst/>
                <a:latin typeface="Cambria" panose="02040503050406030204" pitchFamily="18" charset="0"/>
              </a:rPr>
              <a:t>; </a:t>
            </a:r>
            <a:r>
              <a:rPr lang="en-AU" b="0" i="0" u="sng" dirty="0">
                <a:solidFill>
                  <a:srgbClr val="005EA2"/>
                </a:solidFill>
                <a:effectLst/>
                <a:latin typeface="Cambria" panose="02040503050406030204" pitchFamily="18" charset="0"/>
                <a:hlinkClick r:id="rId9"/>
              </a:rPr>
              <a:t>Mausbach, von Känel, et al., 2008</a:t>
            </a:r>
            <a:r>
              <a:rPr lang="en-AU" b="0" i="0" dirty="0">
                <a:solidFill>
                  <a:srgbClr val="1B1B1B"/>
                </a:solidFill>
                <a:effectLst/>
                <a:latin typeface="Cambria" panose="02040503050406030204" pitchFamily="18" charset="0"/>
              </a:rPr>
              <a:t>).</a:t>
            </a:r>
            <a:endParaRPr lang="en-AU" dirty="0"/>
          </a:p>
        </p:txBody>
      </p:sp>
      <p:sp>
        <p:nvSpPr>
          <p:cNvPr id="4" name="Slide Number Placeholder 3">
            <a:extLst>
              <a:ext uri="{FF2B5EF4-FFF2-40B4-BE49-F238E27FC236}">
                <a16:creationId xmlns:a16="http://schemas.microsoft.com/office/drawing/2014/main" id="{1C24578A-DC62-BACF-C048-F83F0EFDFEBE}"/>
              </a:ext>
            </a:extLst>
          </p:cNvPr>
          <p:cNvSpPr>
            <a:spLocks noGrp="1"/>
          </p:cNvSpPr>
          <p:nvPr>
            <p:ph type="sldNum" sz="quarter" idx="5"/>
          </p:nvPr>
        </p:nvSpPr>
        <p:spPr/>
        <p:txBody>
          <a:bodyPr/>
          <a:lstStyle/>
          <a:p>
            <a:fld id="{EC782C45-157D-446F-ABD5-78E07698108C}" type="slidenum">
              <a:rPr lang="en-AU" smtClean="0"/>
              <a:t>34</a:t>
            </a:fld>
            <a:endParaRPr lang="en-AU" dirty="0"/>
          </a:p>
        </p:txBody>
      </p:sp>
    </p:spTree>
    <p:extLst>
      <p:ext uri="{BB962C8B-B14F-4D97-AF65-F5344CB8AC3E}">
        <p14:creationId xmlns:p14="http://schemas.microsoft.com/office/powerpoint/2010/main" val="6245745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2300C-BA3F-F4F7-BD39-E851CB2B8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AE44B-5C64-422E-387E-77046B753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EBD27-5CC5-699F-6B0F-9EB97C5E56F4}"/>
              </a:ext>
            </a:extLst>
          </p:cNvPr>
          <p:cNvSpPr>
            <a:spLocks noGrp="1"/>
          </p:cNvSpPr>
          <p:nvPr>
            <p:ph type="body" idx="1"/>
          </p:nvPr>
        </p:nvSpPr>
        <p:spPr/>
        <p:txBody>
          <a:bodyPr/>
          <a:lstStyle/>
          <a:p>
            <a:r>
              <a:rPr lang="en-US" dirty="0"/>
              <a:t>Principals are employed by the ED who owes them a duty to CCC and as a PCBU to work CCC with other entities such as police </a:t>
            </a:r>
          </a:p>
          <a:p>
            <a:endParaRPr lang="en-US" dirty="0"/>
          </a:p>
          <a:p>
            <a:r>
              <a:rPr lang="en-US" dirty="0"/>
              <a:t>You as an employe have a duty to consult relevant workers about WHS and consult, cooperate and coordinate with other relevant duty holders.</a:t>
            </a:r>
          </a:p>
          <a:p>
            <a:r>
              <a:rPr lang="en-US" dirty="0"/>
              <a:t>In practice this means exchanging information, working together, and coordinating activities to minimise risks, especially when multiple entities share responsibilities or work in the same space. </a:t>
            </a:r>
          </a:p>
          <a:p>
            <a:endParaRPr lang="en-US" dirty="0"/>
          </a:p>
          <a:p>
            <a:r>
              <a:rPr lang="en-US" dirty="0"/>
              <a:t>Your staff as workers have a duty to actively participate in workplace CCC efforts. This includes sharing knowledge, providing input on WHS issues, and following established procedures and to take reasonable care for their own safety and the safety of others. </a:t>
            </a:r>
          </a:p>
          <a:p>
            <a:endParaRPr lang="en-AU" dirty="0"/>
          </a:p>
        </p:txBody>
      </p:sp>
      <p:sp>
        <p:nvSpPr>
          <p:cNvPr id="4" name="Slide Number Placeholder 3">
            <a:extLst>
              <a:ext uri="{FF2B5EF4-FFF2-40B4-BE49-F238E27FC236}">
                <a16:creationId xmlns:a16="http://schemas.microsoft.com/office/drawing/2014/main" id="{8F89930A-CC96-F4EE-0091-169407F2D1F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18A6-718C-402D-BA07-FA584DA42E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350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D286-871D-5277-4C97-FE3A7CF15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8C494-5661-D3FA-5F15-4C8AC3CB7C2E}"/>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ED42A982-33D4-8B7A-7585-B6B209B765C0}"/>
              </a:ext>
            </a:extLst>
          </p:cNvPr>
          <p:cNvSpPr>
            <a:spLocks noGrp="1"/>
          </p:cNvSpPr>
          <p:nvPr>
            <p:ph type="body" idx="1"/>
          </p:nvPr>
        </p:nvSpPr>
        <p:spPr/>
        <p:txBody>
          <a:bodyPr/>
          <a:lstStyle/>
          <a:p>
            <a:r>
              <a:rPr lang="en-US" dirty="0"/>
              <a:t>Identify those you can change through better design and management WHS risks arising from:</a:t>
            </a:r>
          </a:p>
          <a:p>
            <a:r>
              <a:rPr lang="en-US" dirty="0"/>
              <a:t>Your own workload, and from managing others which in turn impacts directly or indirectly on your workload and stress) </a:t>
            </a:r>
          </a:p>
          <a:p>
            <a:pPr lvl="1"/>
            <a:r>
              <a:rPr lang="en-US" dirty="0"/>
              <a:t>Managing the Board, and staff including their WHS</a:t>
            </a:r>
          </a:p>
          <a:p>
            <a:pPr lvl="1"/>
            <a:r>
              <a:rPr lang="en-US" dirty="0"/>
              <a:t>Managing students and others health and safety (</a:t>
            </a:r>
            <a:endParaRPr lang="en-AU" dirty="0"/>
          </a:p>
        </p:txBody>
      </p:sp>
      <p:sp>
        <p:nvSpPr>
          <p:cNvPr id="4" name="Slide Number Placeholder 3">
            <a:extLst>
              <a:ext uri="{FF2B5EF4-FFF2-40B4-BE49-F238E27FC236}">
                <a16:creationId xmlns:a16="http://schemas.microsoft.com/office/drawing/2014/main" id="{04FDF53B-E2DA-04C6-0CC7-6116B2AD14D7}"/>
              </a:ext>
            </a:extLst>
          </p:cNvPr>
          <p:cNvSpPr>
            <a:spLocks noGrp="1"/>
          </p:cNvSpPr>
          <p:nvPr>
            <p:ph type="sldNum" sz="quarter" idx="5"/>
          </p:nvPr>
        </p:nvSpPr>
        <p:spPr/>
        <p:txBody>
          <a:bodyPr/>
          <a:lstStyle/>
          <a:p>
            <a:fld id="{EC782C45-157D-446F-ABD5-78E07698108C}" type="slidenum">
              <a:rPr lang="en-AU" smtClean="0"/>
              <a:t>36</a:t>
            </a:fld>
            <a:endParaRPr lang="en-AU" dirty="0"/>
          </a:p>
        </p:txBody>
      </p:sp>
    </p:spTree>
    <p:extLst>
      <p:ext uri="{BB962C8B-B14F-4D97-AF65-F5344CB8AC3E}">
        <p14:creationId xmlns:p14="http://schemas.microsoft.com/office/powerpoint/2010/main" val="403673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EBA55-094C-6304-6241-3A4E94972A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0F093-BCB1-2B60-0899-A9276119DFC5}"/>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6FCF33F8-52BC-8369-7554-7CC2AC985723}"/>
              </a:ext>
            </a:extLst>
          </p:cNvPr>
          <p:cNvSpPr>
            <a:spLocks noGrp="1"/>
          </p:cNvSpPr>
          <p:nvPr>
            <p:ph type="body" idx="1"/>
          </p:nvPr>
        </p:nvSpPr>
        <p:spPr/>
        <p:txBody>
          <a:bodyPr/>
          <a:lstStyle/>
          <a:p>
            <a:r>
              <a:rPr lang="en-US" dirty="0"/>
              <a:t>Eisenhower Matrix, was popularized by business writers like Stephen Covey</a:t>
            </a:r>
          </a:p>
          <a:p>
            <a:r>
              <a:rPr lang="en-US" b="0" i="0" dirty="0">
                <a:solidFill>
                  <a:srgbClr val="333333"/>
                </a:solidFill>
                <a:effectLst/>
                <a:latin typeface="Georgia" panose="02040502050405020303" pitchFamily="18" charset="0"/>
              </a:rPr>
              <a:t>This can be useful because, in requiring you to prioritise tasks by urgency and importance and figure out what you can delegate (or even not do at all) so that you can instead focus on the things that truly deserve your time and effort. High-performing people often struggle because </a:t>
            </a:r>
            <a:r>
              <a:rPr lang="en-US" b="0" i="1" u="sng" dirty="0">
                <a:solidFill>
                  <a:srgbClr val="333333"/>
                </a:solidFill>
                <a:effectLst/>
                <a:latin typeface="Georgia" panose="02040502050405020303" pitchFamily="18" charset="0"/>
              </a:rPr>
              <a:t>they try to do too much</a:t>
            </a:r>
            <a:r>
              <a:rPr lang="en-US" b="0" i="0" dirty="0">
                <a:solidFill>
                  <a:srgbClr val="333333"/>
                </a:solidFill>
                <a:effectLst/>
                <a:latin typeface="Georgia" panose="02040502050405020303" pitchFamily="18" charset="0"/>
              </a:rPr>
              <a:t>. “In order to do some great things you will have to </a:t>
            </a:r>
            <a:r>
              <a:rPr lang="en-US" b="0" i="1" dirty="0">
                <a:solidFill>
                  <a:srgbClr val="333333"/>
                </a:solidFill>
                <a:effectLst/>
                <a:latin typeface="Georgia" panose="02040502050405020303" pitchFamily="18" charset="0"/>
              </a:rPr>
              <a:t>NOT</a:t>
            </a:r>
            <a:r>
              <a:rPr lang="en-US" b="0" i="0" dirty="0">
                <a:solidFill>
                  <a:srgbClr val="333333"/>
                </a:solidFill>
                <a:effectLst/>
                <a:latin typeface="Georgia" panose="02040502050405020303" pitchFamily="18" charset="0"/>
              </a:rPr>
              <a:t> do some nice to have done things.”</a:t>
            </a:r>
            <a:endParaRPr lang="en-AU" dirty="0"/>
          </a:p>
          <a:p>
            <a:endParaRPr lang="en-AU" dirty="0"/>
          </a:p>
        </p:txBody>
      </p:sp>
      <p:sp>
        <p:nvSpPr>
          <p:cNvPr id="4" name="Slide Number Placeholder 3">
            <a:extLst>
              <a:ext uri="{FF2B5EF4-FFF2-40B4-BE49-F238E27FC236}">
                <a16:creationId xmlns:a16="http://schemas.microsoft.com/office/drawing/2014/main" id="{11A5F668-B48C-5FB3-5D42-39D472968A3D}"/>
              </a:ext>
            </a:extLst>
          </p:cNvPr>
          <p:cNvSpPr>
            <a:spLocks noGrp="1"/>
          </p:cNvSpPr>
          <p:nvPr>
            <p:ph type="sldNum" sz="quarter" idx="5"/>
          </p:nvPr>
        </p:nvSpPr>
        <p:spPr/>
        <p:txBody>
          <a:bodyPr/>
          <a:lstStyle/>
          <a:p>
            <a:fld id="{EC782C45-157D-446F-ABD5-78E07698108C}" type="slidenum">
              <a:rPr lang="en-AU" smtClean="0"/>
              <a:t>37</a:t>
            </a:fld>
            <a:endParaRPr lang="en-AU" dirty="0"/>
          </a:p>
        </p:txBody>
      </p:sp>
    </p:spTree>
    <p:extLst>
      <p:ext uri="{BB962C8B-B14F-4D97-AF65-F5344CB8AC3E}">
        <p14:creationId xmlns:p14="http://schemas.microsoft.com/office/powerpoint/2010/main" val="97209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A38A7-13FE-02C5-7FDD-5E3CF2F29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59D19-B953-854B-EA0E-6257FFF51CD7}"/>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2463F4C6-FBF8-ABA7-8E50-EE4B8EB70F12}"/>
              </a:ext>
            </a:extLst>
          </p:cNvPr>
          <p:cNvSpPr>
            <a:spLocks noGrp="1"/>
          </p:cNvSpPr>
          <p:nvPr>
            <p:ph type="body" idx="1"/>
          </p:nvPr>
        </p:nvSpPr>
        <p:spPr/>
        <p:txBody>
          <a:bodyPr/>
          <a:lstStyle/>
          <a:p>
            <a:r>
              <a:rPr lang="en-US" dirty="0"/>
              <a:t>Alertness fluctuates throughout the day due to our internal body clock, known as the circadian rhythm. Generally, most people feel most alert in the morning and evening, with a natural dip in alertness during the afternoon. </a:t>
            </a:r>
            <a:endParaRPr lang="en-AU" dirty="0"/>
          </a:p>
        </p:txBody>
      </p:sp>
      <p:sp>
        <p:nvSpPr>
          <p:cNvPr id="4" name="Slide Number Placeholder 3">
            <a:extLst>
              <a:ext uri="{FF2B5EF4-FFF2-40B4-BE49-F238E27FC236}">
                <a16:creationId xmlns:a16="http://schemas.microsoft.com/office/drawing/2014/main" id="{76BE20E6-A1FC-AB61-8EA1-303241FBEE44}"/>
              </a:ext>
            </a:extLst>
          </p:cNvPr>
          <p:cNvSpPr>
            <a:spLocks noGrp="1"/>
          </p:cNvSpPr>
          <p:nvPr>
            <p:ph type="sldNum" sz="quarter" idx="5"/>
          </p:nvPr>
        </p:nvSpPr>
        <p:spPr/>
        <p:txBody>
          <a:bodyPr/>
          <a:lstStyle/>
          <a:p>
            <a:fld id="{EC782C45-157D-446F-ABD5-78E07698108C}" type="slidenum">
              <a:rPr lang="en-AU" smtClean="0"/>
              <a:t>38</a:t>
            </a:fld>
            <a:endParaRPr lang="en-AU" dirty="0"/>
          </a:p>
        </p:txBody>
      </p:sp>
    </p:spTree>
    <p:extLst>
      <p:ext uri="{BB962C8B-B14F-4D97-AF65-F5344CB8AC3E}">
        <p14:creationId xmlns:p14="http://schemas.microsoft.com/office/powerpoint/2010/main" val="3037905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3929-8364-606D-6746-69C4EA1F1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05086-1143-425D-D45F-070A878CBFCA}"/>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EC09121E-041F-5373-FA82-6DFD556A5DFF}"/>
              </a:ext>
            </a:extLst>
          </p:cNvPr>
          <p:cNvSpPr>
            <a:spLocks noGrp="1"/>
          </p:cNvSpPr>
          <p:nvPr>
            <p:ph type="body" idx="1"/>
          </p:nvPr>
        </p:nvSpPr>
        <p:spPr/>
        <p:txBody>
          <a:bodyPr/>
          <a:lstStyle/>
          <a:p>
            <a:r>
              <a:rPr lang="en-US" b="0" i="0" dirty="0">
                <a:solidFill>
                  <a:srgbClr val="333333"/>
                </a:solidFill>
                <a:effectLst/>
                <a:latin typeface="Georgia" panose="02040502050405020303" pitchFamily="18" charset="0"/>
              </a:rPr>
              <a:t>High-performing people often struggle because </a:t>
            </a:r>
            <a:r>
              <a:rPr lang="en-US" b="0" i="1" u="sng" dirty="0">
                <a:solidFill>
                  <a:srgbClr val="333333"/>
                </a:solidFill>
                <a:effectLst/>
                <a:latin typeface="Georgia" panose="02040502050405020303" pitchFamily="18" charset="0"/>
              </a:rPr>
              <a:t>they try to do too much</a:t>
            </a:r>
            <a:r>
              <a:rPr lang="en-US" b="0" i="0" dirty="0">
                <a:solidFill>
                  <a:srgbClr val="333333"/>
                </a:solidFill>
                <a:effectLst/>
                <a:latin typeface="Georgia" panose="02040502050405020303" pitchFamily="18" charset="0"/>
              </a:rPr>
              <a:t>. “In order to do some great things you will have to </a:t>
            </a:r>
            <a:r>
              <a:rPr lang="en-US" b="0" i="1" dirty="0">
                <a:solidFill>
                  <a:srgbClr val="333333"/>
                </a:solidFill>
                <a:effectLst/>
                <a:latin typeface="Georgia" panose="02040502050405020303" pitchFamily="18" charset="0"/>
              </a:rPr>
              <a:t>NOT</a:t>
            </a:r>
            <a:r>
              <a:rPr lang="en-US" b="0" i="0" dirty="0">
                <a:solidFill>
                  <a:srgbClr val="333333"/>
                </a:solidFill>
                <a:effectLst/>
                <a:latin typeface="Georgia" panose="02040502050405020303" pitchFamily="18" charset="0"/>
              </a:rPr>
              <a:t> do some nice to have done things.”</a:t>
            </a:r>
            <a:endParaRPr lang="en-AU" dirty="0"/>
          </a:p>
        </p:txBody>
      </p:sp>
      <p:sp>
        <p:nvSpPr>
          <p:cNvPr id="4" name="Slide Number Placeholder 3">
            <a:extLst>
              <a:ext uri="{FF2B5EF4-FFF2-40B4-BE49-F238E27FC236}">
                <a16:creationId xmlns:a16="http://schemas.microsoft.com/office/drawing/2014/main" id="{09F0C7A5-16AE-A7E2-6957-E8FFE5592F77}"/>
              </a:ext>
            </a:extLst>
          </p:cNvPr>
          <p:cNvSpPr>
            <a:spLocks noGrp="1"/>
          </p:cNvSpPr>
          <p:nvPr>
            <p:ph type="sldNum" sz="quarter" idx="5"/>
          </p:nvPr>
        </p:nvSpPr>
        <p:spPr/>
        <p:txBody>
          <a:bodyPr/>
          <a:lstStyle/>
          <a:p>
            <a:fld id="{EC782C45-157D-446F-ABD5-78E07698108C}" type="slidenum">
              <a:rPr lang="en-AU" smtClean="0"/>
              <a:t>39</a:t>
            </a:fld>
            <a:endParaRPr lang="en-AU" dirty="0"/>
          </a:p>
        </p:txBody>
      </p:sp>
    </p:spTree>
    <p:extLst>
      <p:ext uri="{BB962C8B-B14F-4D97-AF65-F5344CB8AC3E}">
        <p14:creationId xmlns:p14="http://schemas.microsoft.com/office/powerpoint/2010/main" val="373360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7614-3199-FAEA-3ED4-34E6A976F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932B9-7968-1617-C5BB-401CAE56C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668CF3-7BE1-0132-B8D6-B12B1FAB94DF}"/>
              </a:ext>
            </a:extLst>
          </p:cNvPr>
          <p:cNvSpPr>
            <a:spLocks noGrp="1"/>
          </p:cNvSpPr>
          <p:nvPr>
            <p:ph type="body" idx="1"/>
          </p:nvPr>
        </p:nvSpPr>
        <p:spPr/>
        <p:txBody>
          <a:bodyPr/>
          <a:lstStyle/>
          <a:p>
            <a:r>
              <a:rPr lang="en-US" b="1" dirty="0"/>
              <a:t>Persson, R., Leo, U., Arvidsson, I. et al. School principals’ proposals for preventive actions to improve mental health. Arch Public Health 83, 19 (2025). https://doi.org/10.1186/s13690-024-01481-4  https://archpublichealth.biomedcentral.com/articles/10.1186/s13690-024-01481-4#citeas</a:t>
            </a:r>
            <a:endParaRPr lang="en-AU" b="1" dirty="0"/>
          </a:p>
        </p:txBody>
      </p:sp>
      <p:sp>
        <p:nvSpPr>
          <p:cNvPr id="4" name="Slide Number Placeholder 3">
            <a:extLst>
              <a:ext uri="{FF2B5EF4-FFF2-40B4-BE49-F238E27FC236}">
                <a16:creationId xmlns:a16="http://schemas.microsoft.com/office/drawing/2014/main" id="{6753FD7C-DD4F-E8F7-3741-37C6D004D06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406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BDCB1-4B96-01A9-0D4B-40AD4DBE8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287A0-2B77-5E2E-54EB-381ABEF1295F}"/>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25EDD01B-5172-2EB5-791F-BDA086979689}"/>
              </a:ext>
            </a:extLst>
          </p:cNvPr>
          <p:cNvSpPr>
            <a:spLocks noGrp="1"/>
          </p:cNvSpPr>
          <p:nvPr>
            <p:ph type="body" idx="1"/>
          </p:nvPr>
        </p:nvSpPr>
        <p:spPr/>
        <p:txBody>
          <a:bodyPr/>
          <a:lstStyle/>
          <a:p>
            <a:r>
              <a:rPr lang="en-US" dirty="0"/>
              <a:t>Many executives report meetings can sometimes burn time and be a source of frustration.  Important part of your role but opt out of the ones where you don’t need to be there</a:t>
            </a:r>
          </a:p>
          <a:p>
            <a:endParaRPr lang="en-AU" dirty="0"/>
          </a:p>
        </p:txBody>
      </p:sp>
      <p:sp>
        <p:nvSpPr>
          <p:cNvPr id="4" name="Slide Number Placeholder 3">
            <a:extLst>
              <a:ext uri="{FF2B5EF4-FFF2-40B4-BE49-F238E27FC236}">
                <a16:creationId xmlns:a16="http://schemas.microsoft.com/office/drawing/2014/main" id="{FE9360FC-5587-8CB0-5AE3-CE658EC6F2DB}"/>
              </a:ext>
            </a:extLst>
          </p:cNvPr>
          <p:cNvSpPr>
            <a:spLocks noGrp="1"/>
          </p:cNvSpPr>
          <p:nvPr>
            <p:ph type="sldNum" sz="quarter" idx="5"/>
          </p:nvPr>
        </p:nvSpPr>
        <p:spPr/>
        <p:txBody>
          <a:bodyPr/>
          <a:lstStyle/>
          <a:p>
            <a:fld id="{EC782C45-157D-446F-ABD5-78E07698108C}" type="slidenum">
              <a:rPr lang="en-AU" smtClean="0"/>
              <a:t>40</a:t>
            </a:fld>
            <a:endParaRPr lang="en-AU" dirty="0"/>
          </a:p>
        </p:txBody>
      </p:sp>
    </p:spTree>
    <p:extLst>
      <p:ext uri="{BB962C8B-B14F-4D97-AF65-F5344CB8AC3E}">
        <p14:creationId xmlns:p14="http://schemas.microsoft.com/office/powerpoint/2010/main" val="253413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A8387-DCE0-2C3F-6BF9-5C055917D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422B3-A94E-F7F3-A263-E1FE770912C2}"/>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2CF04A1A-5BB1-1B9B-4F74-87038F3ABDC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0EA9975-1520-E858-673E-8C5AE762AEB0}"/>
              </a:ext>
            </a:extLst>
          </p:cNvPr>
          <p:cNvSpPr>
            <a:spLocks noGrp="1"/>
          </p:cNvSpPr>
          <p:nvPr>
            <p:ph type="sldNum" sz="quarter" idx="5"/>
          </p:nvPr>
        </p:nvSpPr>
        <p:spPr/>
        <p:txBody>
          <a:bodyPr/>
          <a:lstStyle/>
          <a:p>
            <a:fld id="{EC782C45-157D-446F-ABD5-78E07698108C}" type="slidenum">
              <a:rPr lang="en-AU" smtClean="0"/>
              <a:t>41</a:t>
            </a:fld>
            <a:endParaRPr lang="en-AU" dirty="0"/>
          </a:p>
        </p:txBody>
      </p:sp>
    </p:spTree>
    <p:extLst>
      <p:ext uri="{BB962C8B-B14F-4D97-AF65-F5344CB8AC3E}">
        <p14:creationId xmlns:p14="http://schemas.microsoft.com/office/powerpoint/2010/main" val="3152183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B260-1B1D-1397-05EC-92B48B94B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F771D-58CD-982F-6614-B859E5E075C8}"/>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1AE946EE-4CC3-D016-A2CC-B5E40847E10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C700244-E259-418E-3932-13FBEBFF400A}"/>
              </a:ext>
            </a:extLst>
          </p:cNvPr>
          <p:cNvSpPr>
            <a:spLocks noGrp="1"/>
          </p:cNvSpPr>
          <p:nvPr>
            <p:ph type="sldNum" sz="quarter" idx="5"/>
          </p:nvPr>
        </p:nvSpPr>
        <p:spPr/>
        <p:txBody>
          <a:bodyPr/>
          <a:lstStyle/>
          <a:p>
            <a:fld id="{EC782C45-157D-446F-ABD5-78E07698108C}" type="slidenum">
              <a:rPr lang="en-AU" smtClean="0"/>
              <a:t>42</a:t>
            </a:fld>
            <a:endParaRPr lang="en-AU" dirty="0"/>
          </a:p>
        </p:txBody>
      </p:sp>
    </p:spTree>
    <p:extLst>
      <p:ext uri="{BB962C8B-B14F-4D97-AF65-F5344CB8AC3E}">
        <p14:creationId xmlns:p14="http://schemas.microsoft.com/office/powerpoint/2010/main" val="917520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DFBE-EA60-F955-7851-FEA01E4DC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559EB-C817-349C-A003-A761550C509E}"/>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A4EA930D-FA6F-9921-F9E1-A4EAFAF26510}"/>
              </a:ext>
            </a:extLst>
          </p:cNvPr>
          <p:cNvSpPr>
            <a:spLocks noGrp="1"/>
          </p:cNvSpPr>
          <p:nvPr>
            <p:ph type="body" idx="1"/>
          </p:nvPr>
        </p:nvSpPr>
        <p:spPr/>
        <p:txBody>
          <a:bodyPr/>
          <a:lstStyle/>
          <a:p>
            <a:r>
              <a:rPr lang="en-US" dirty="0"/>
              <a:t>Likely to be involved in a range of projects from new schools, refurbishments, IT program, curriculum roll outs, etc.)</a:t>
            </a:r>
          </a:p>
          <a:p>
            <a:endParaRPr lang="en-US" dirty="0"/>
          </a:p>
          <a:p>
            <a:r>
              <a:rPr lang="en-US" dirty="0"/>
              <a:t>Reduces everyone's workloads, are fairer and likely to avoid late-stage expensive changes</a:t>
            </a:r>
          </a:p>
          <a:p>
            <a:r>
              <a:rPr lang="en-US" dirty="0"/>
              <a:t>Use software to help visualize tasks and track progress (e.g. Gant Charts, Microsoft, Asana etc.)</a:t>
            </a:r>
          </a:p>
          <a:p>
            <a:r>
              <a:rPr lang="en-US" dirty="0"/>
              <a:t>Ensure anyone helping to design the project or program is appropriately involved from design right through to construction, operation and evaluation </a:t>
            </a:r>
          </a:p>
          <a:p>
            <a:endParaRPr lang="en-AU" dirty="0"/>
          </a:p>
        </p:txBody>
      </p:sp>
      <p:sp>
        <p:nvSpPr>
          <p:cNvPr id="4" name="Slide Number Placeholder 3">
            <a:extLst>
              <a:ext uri="{FF2B5EF4-FFF2-40B4-BE49-F238E27FC236}">
                <a16:creationId xmlns:a16="http://schemas.microsoft.com/office/drawing/2014/main" id="{F62585BE-C883-480E-BFB8-0ECDE3423D5B}"/>
              </a:ext>
            </a:extLst>
          </p:cNvPr>
          <p:cNvSpPr>
            <a:spLocks noGrp="1"/>
          </p:cNvSpPr>
          <p:nvPr>
            <p:ph type="sldNum" sz="quarter" idx="5"/>
          </p:nvPr>
        </p:nvSpPr>
        <p:spPr/>
        <p:txBody>
          <a:bodyPr/>
          <a:lstStyle/>
          <a:p>
            <a:fld id="{EC782C45-157D-446F-ABD5-78E07698108C}" type="slidenum">
              <a:rPr lang="en-AU" smtClean="0"/>
              <a:t>43</a:t>
            </a:fld>
            <a:endParaRPr lang="en-AU" dirty="0"/>
          </a:p>
        </p:txBody>
      </p:sp>
    </p:spTree>
    <p:extLst>
      <p:ext uri="{BB962C8B-B14F-4D97-AF65-F5344CB8AC3E}">
        <p14:creationId xmlns:p14="http://schemas.microsoft.com/office/powerpoint/2010/main" val="1394501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8BC02-B13F-F731-8F52-FDD3CA772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91D84-FDFA-B325-7812-73DDD0B5BFB8}"/>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48D4DBDC-6589-2419-C608-1B7B80ED566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A4AA59D9-A143-6256-F1EE-2A0B12F27FBD}"/>
              </a:ext>
            </a:extLst>
          </p:cNvPr>
          <p:cNvSpPr>
            <a:spLocks noGrp="1"/>
          </p:cNvSpPr>
          <p:nvPr>
            <p:ph type="sldNum" sz="quarter" idx="5"/>
          </p:nvPr>
        </p:nvSpPr>
        <p:spPr/>
        <p:txBody>
          <a:bodyPr/>
          <a:lstStyle/>
          <a:p>
            <a:fld id="{EC782C45-157D-446F-ABD5-78E07698108C}" type="slidenum">
              <a:rPr lang="en-AU" smtClean="0"/>
              <a:t>44</a:t>
            </a:fld>
            <a:endParaRPr lang="en-AU" dirty="0"/>
          </a:p>
        </p:txBody>
      </p:sp>
    </p:spTree>
    <p:extLst>
      <p:ext uri="{BB962C8B-B14F-4D97-AF65-F5344CB8AC3E}">
        <p14:creationId xmlns:p14="http://schemas.microsoft.com/office/powerpoint/2010/main" val="2333404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B23EF-C159-6D3B-5C97-CCE11ABED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ACAC5-E0AC-972F-4CB2-3DA2B1C447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4F1DB0B-CFD7-9991-7983-D7D2A21C97F0}"/>
              </a:ext>
            </a:extLst>
          </p:cNvPr>
          <p:cNvSpPr>
            <a:spLocks noGrp="1"/>
          </p:cNvSpPr>
          <p:nvPr>
            <p:ph type="body" idx="1"/>
          </p:nvPr>
        </p:nvSpPr>
        <p:spPr/>
        <p:txBody>
          <a:bodyPr/>
          <a:lstStyle/>
          <a:p>
            <a:pPr marL="171450" indent="-171450">
              <a:buFont typeface="Wingdings" panose="05000000000000000000" pitchFamily="2" charset="2"/>
              <a:buChar char="ü"/>
            </a:pPr>
            <a:r>
              <a:rPr lang="en-US" dirty="0"/>
              <a:t>Demand  ITSI in the style that suits your learning, when you needed it, delivered by a competent trusted person</a:t>
            </a:r>
          </a:p>
          <a:p>
            <a:pPr marL="171450" indent="-171450">
              <a:buFont typeface="Wingdings" panose="05000000000000000000" pitchFamily="2" charset="2"/>
              <a:buChar char="ü"/>
            </a:pPr>
            <a:r>
              <a:rPr lang="en-US" dirty="0"/>
              <a:t>Demand appropriate ITSI (it is a legal obligation owed to you) especially for new or complex tasks like budgets and financial planning, dealing with boards and supporting staff using trauma informed and strength-based approaches </a:t>
            </a:r>
          </a:p>
          <a:p>
            <a:pPr marL="171450" indent="-171450">
              <a:buFont typeface="Wingdings" panose="05000000000000000000" pitchFamily="2" charset="2"/>
              <a:buChar char="ü"/>
            </a:pPr>
            <a:r>
              <a:rPr lang="en-US" dirty="0"/>
              <a:t>Communicate clearly with your REX so you get the ‘Goldilocks level and style of support’</a:t>
            </a:r>
          </a:p>
          <a:p>
            <a:pPr marL="171450" indent="-171450">
              <a:buFont typeface="Wingdings" panose="05000000000000000000" pitchFamily="2" charset="2"/>
              <a:buChar char="ü"/>
            </a:pPr>
            <a:r>
              <a:rPr lang="en-US" dirty="0"/>
              <a:t>Join a peer support network</a:t>
            </a:r>
            <a:endParaRPr lang="en-AU" dirty="0"/>
          </a:p>
        </p:txBody>
      </p:sp>
      <p:sp>
        <p:nvSpPr>
          <p:cNvPr id="4" name="Slide Number Placeholder 3">
            <a:extLst>
              <a:ext uri="{FF2B5EF4-FFF2-40B4-BE49-F238E27FC236}">
                <a16:creationId xmlns:a16="http://schemas.microsoft.com/office/drawing/2014/main" id="{84147AFB-0329-7FC0-3D5B-E532A80B19A8}"/>
              </a:ext>
            </a:extLst>
          </p:cNvPr>
          <p:cNvSpPr>
            <a:spLocks noGrp="1"/>
          </p:cNvSpPr>
          <p:nvPr>
            <p:ph type="sldNum" sz="quarter" idx="5"/>
          </p:nvPr>
        </p:nvSpPr>
        <p:spPr/>
        <p:txBody>
          <a:bodyPr/>
          <a:lstStyle/>
          <a:p>
            <a:fld id="{EC782C45-157D-446F-ABD5-78E07698108C}" type="slidenum">
              <a:rPr lang="en-AU" smtClean="0"/>
              <a:t>45</a:t>
            </a:fld>
            <a:endParaRPr lang="en-AU" dirty="0"/>
          </a:p>
        </p:txBody>
      </p:sp>
    </p:spTree>
    <p:extLst>
      <p:ext uri="{BB962C8B-B14F-4D97-AF65-F5344CB8AC3E}">
        <p14:creationId xmlns:p14="http://schemas.microsoft.com/office/powerpoint/2010/main" val="1372812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08D1-FA04-FAFE-706B-DCF8C6CE9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1DB3D-4130-A8F7-3315-B9DD58FC6F3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182E735-FA5D-1F60-2EB3-FDC49F3BE6DD}"/>
              </a:ext>
            </a:extLst>
          </p:cNvPr>
          <p:cNvSpPr>
            <a:spLocks noGrp="1"/>
          </p:cNvSpPr>
          <p:nvPr>
            <p:ph type="body" idx="1"/>
          </p:nvPr>
        </p:nvSpPr>
        <p:spPr/>
        <p:txBody>
          <a:bodyPr/>
          <a:lstStyle/>
          <a:p>
            <a:r>
              <a:rPr lang="en-US" dirty="0"/>
              <a:t>Understanding what is occurring, when/why (triggers) and who are the perpetrators and the targets</a:t>
            </a:r>
          </a:p>
          <a:p>
            <a:endParaRPr lang="en-US" dirty="0"/>
          </a:p>
          <a:p>
            <a:r>
              <a:rPr lang="en-US" dirty="0"/>
              <a:t>Multidimensional approaches required</a:t>
            </a:r>
          </a:p>
          <a:p>
            <a:r>
              <a:rPr lang="en-US" dirty="0"/>
              <a:t>Understanding what is occurring and why (triggers) and who are the perpetrators and targets </a:t>
            </a:r>
          </a:p>
          <a:p>
            <a:r>
              <a:rPr lang="en-US" dirty="0"/>
              <a:t>Community involvement in the school safety initiatives, including organising community violence prevention forums to understand triggers. </a:t>
            </a:r>
          </a:p>
          <a:p>
            <a:r>
              <a:rPr lang="en-US" dirty="0"/>
              <a:t>Adequate appropriate workloads to triaging and respond</a:t>
            </a:r>
          </a:p>
          <a:p>
            <a:r>
              <a:rPr lang="en-US" dirty="0"/>
              <a:t>Appropriate site and equipment design</a:t>
            </a:r>
          </a:p>
          <a:p>
            <a:r>
              <a:rPr lang="en-US" dirty="0"/>
              <a:t>Security - help when and where its needed</a:t>
            </a:r>
          </a:p>
          <a:p>
            <a:r>
              <a:rPr lang="en-US" dirty="0"/>
              <a:t>Adequate ITS&amp;I</a:t>
            </a:r>
          </a:p>
          <a:p>
            <a:r>
              <a:rPr lang="en-US" dirty="0"/>
              <a:t>Enforced realistic policies - right to refuse and suspend students and implemented consequences</a:t>
            </a:r>
          </a:p>
          <a:p>
            <a:r>
              <a:rPr lang="en-US" dirty="0"/>
              <a:t>Promoting positive behavior, </a:t>
            </a:r>
          </a:p>
          <a:p>
            <a:r>
              <a:rPr lang="en-US" dirty="0"/>
              <a:t>Providing support services</a:t>
            </a:r>
          </a:p>
          <a:p>
            <a:r>
              <a:rPr lang="en-US" dirty="0"/>
              <a:t>Positive Behavior for Learning (PBL) frameworks to create a more positive, safe and supportive learning cultures and behaviors </a:t>
            </a:r>
          </a:p>
          <a:p>
            <a:endParaRPr lang="en-AU" dirty="0"/>
          </a:p>
        </p:txBody>
      </p:sp>
      <p:sp>
        <p:nvSpPr>
          <p:cNvPr id="4" name="Slide Number Placeholder 3">
            <a:extLst>
              <a:ext uri="{FF2B5EF4-FFF2-40B4-BE49-F238E27FC236}">
                <a16:creationId xmlns:a16="http://schemas.microsoft.com/office/drawing/2014/main" id="{E484858E-C541-6972-FE9B-CFD7E0502DA1}"/>
              </a:ext>
            </a:extLst>
          </p:cNvPr>
          <p:cNvSpPr>
            <a:spLocks noGrp="1"/>
          </p:cNvSpPr>
          <p:nvPr>
            <p:ph type="sldNum" sz="quarter" idx="5"/>
          </p:nvPr>
        </p:nvSpPr>
        <p:spPr/>
        <p:txBody>
          <a:bodyPr/>
          <a:lstStyle/>
          <a:p>
            <a:fld id="{EC782C45-157D-446F-ABD5-78E07698108C}" type="slidenum">
              <a:rPr lang="en-AU" smtClean="0"/>
              <a:t>46</a:t>
            </a:fld>
            <a:endParaRPr lang="en-AU" dirty="0"/>
          </a:p>
        </p:txBody>
      </p:sp>
    </p:spTree>
    <p:extLst>
      <p:ext uri="{BB962C8B-B14F-4D97-AF65-F5344CB8AC3E}">
        <p14:creationId xmlns:p14="http://schemas.microsoft.com/office/powerpoint/2010/main" val="2518503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A47B4-3865-E7BE-2705-B2E2720D9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6AE39-FABF-E35A-4ACD-0DCA9CD5ADF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6C8BE56-3B11-F76B-C65A-E87F5DAC3AAA}"/>
              </a:ext>
            </a:extLst>
          </p:cNvPr>
          <p:cNvSpPr>
            <a:spLocks noGrp="1"/>
          </p:cNvSpPr>
          <p:nvPr>
            <p:ph type="body" idx="1"/>
          </p:nvPr>
        </p:nvSpPr>
        <p:spPr/>
        <p:txBody>
          <a:bodyPr/>
          <a:lstStyle/>
          <a:p>
            <a:r>
              <a:rPr lang="en-US" dirty="0"/>
              <a:t>Persson, R., Leo, U., Arvidsson, I. et al. School principals’ proposals for preventive actions to impro https://archpublichealth.biomedcentral.com/articles/10.1186/s13690-024-01481-4#citeasve mental health. Arch Public Health 83, 19 (2025). https://doi.org/10.1186/s13690-024-01481-4</a:t>
            </a:r>
            <a:endParaRPr lang="en-AU" dirty="0"/>
          </a:p>
        </p:txBody>
      </p:sp>
      <p:sp>
        <p:nvSpPr>
          <p:cNvPr id="4" name="Slide Number Placeholder 3">
            <a:extLst>
              <a:ext uri="{FF2B5EF4-FFF2-40B4-BE49-F238E27FC236}">
                <a16:creationId xmlns:a16="http://schemas.microsoft.com/office/drawing/2014/main" id="{B2CFA5AE-C6BA-00B2-A3F8-FBCA9AC6C1F2}"/>
              </a:ext>
            </a:extLst>
          </p:cNvPr>
          <p:cNvSpPr>
            <a:spLocks noGrp="1"/>
          </p:cNvSpPr>
          <p:nvPr>
            <p:ph type="sldNum" sz="quarter" idx="5"/>
          </p:nvPr>
        </p:nvSpPr>
        <p:spPr/>
        <p:txBody>
          <a:bodyPr/>
          <a:lstStyle/>
          <a:p>
            <a:fld id="{EC782C45-157D-446F-ABD5-78E07698108C}" type="slidenum">
              <a:rPr lang="en-AU" smtClean="0"/>
              <a:t>47</a:t>
            </a:fld>
            <a:endParaRPr lang="en-AU" dirty="0"/>
          </a:p>
        </p:txBody>
      </p:sp>
    </p:spTree>
    <p:extLst>
      <p:ext uri="{BB962C8B-B14F-4D97-AF65-F5344CB8AC3E}">
        <p14:creationId xmlns:p14="http://schemas.microsoft.com/office/powerpoint/2010/main" val="1106615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CDA4E-A29D-9EFB-62E9-2FF46C837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4CC29-5275-BEF9-CB38-A0A613ACB29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BA2B18-C18A-213C-A5D1-53D3A01994A6}"/>
              </a:ext>
            </a:extLst>
          </p:cNvPr>
          <p:cNvSpPr>
            <a:spLocks noGrp="1"/>
          </p:cNvSpPr>
          <p:nvPr>
            <p:ph type="body" idx="1"/>
          </p:nvPr>
        </p:nvSpPr>
        <p:spPr/>
        <p:txBody>
          <a:bodyPr/>
          <a:lstStyle/>
          <a:p>
            <a:r>
              <a:rPr lang="en-US" dirty="0"/>
              <a:t>Persson, R., Leo, U., Arvidsson, I. et al. School principals’ proposals for preventive actions to impro https://archpublichealth.biomedcentral.com/articles/10.1186/s13690-024-01481-4#citeasve mental health. Arch Public Health 83, 19 (2025). https://doi.org/10.1186/s13690-024-01481-4</a:t>
            </a:r>
            <a:endParaRPr lang="en-AU" dirty="0"/>
          </a:p>
        </p:txBody>
      </p:sp>
      <p:sp>
        <p:nvSpPr>
          <p:cNvPr id="4" name="Slide Number Placeholder 3">
            <a:extLst>
              <a:ext uri="{FF2B5EF4-FFF2-40B4-BE49-F238E27FC236}">
                <a16:creationId xmlns:a16="http://schemas.microsoft.com/office/drawing/2014/main" id="{EB47F93D-4F20-0CF0-8F4A-FAEC2927CB48}"/>
              </a:ext>
            </a:extLst>
          </p:cNvPr>
          <p:cNvSpPr>
            <a:spLocks noGrp="1"/>
          </p:cNvSpPr>
          <p:nvPr>
            <p:ph type="sldNum" sz="quarter" idx="5"/>
          </p:nvPr>
        </p:nvSpPr>
        <p:spPr/>
        <p:txBody>
          <a:bodyPr/>
          <a:lstStyle/>
          <a:p>
            <a:fld id="{EC782C45-157D-446F-ABD5-78E07698108C}" type="slidenum">
              <a:rPr lang="en-AU" smtClean="0"/>
              <a:t>48</a:t>
            </a:fld>
            <a:endParaRPr lang="en-AU" dirty="0"/>
          </a:p>
        </p:txBody>
      </p:sp>
    </p:spTree>
    <p:extLst>
      <p:ext uri="{BB962C8B-B14F-4D97-AF65-F5344CB8AC3E}">
        <p14:creationId xmlns:p14="http://schemas.microsoft.com/office/powerpoint/2010/main" val="3824940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Are their suggestions of policy that doesn’t work too long   what mechanism what can you influence do to help fix it to make a change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18A6-718C-402D-BA07-FA584DA42E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624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useful</a:t>
            </a:r>
            <a:r>
              <a:rPr lang="en-US" baseline="0" dirty="0"/>
              <a:t> tool to go beyond a simplistic traditional WHS risk assessment is to use systems thinking to look more closely for the underlying design and management causes for an incident  </a:t>
            </a:r>
          </a:p>
          <a:p>
            <a:r>
              <a:rPr lang="en-US" dirty="0"/>
              <a:t>Systems thinking is an approach used in work design that identifies and considers the dynamic relationships between key parts of the work system that are often below the surface and how these can be designed to eliminate or reduce risks.</a:t>
            </a:r>
          </a:p>
          <a:p>
            <a:endParaRPr lang="en-US" dirty="0"/>
          </a:p>
          <a:p>
            <a:r>
              <a:rPr lang="en-US" dirty="0"/>
              <a:t>Understand its delivery occurs in a complex system with multiple interconnected and interacting components (people, tasks, processes, machines and data) and  must reflect the ‘work as real’ not  ‘imagined or hope for’</a:t>
            </a:r>
          </a:p>
          <a:p>
            <a:r>
              <a:rPr lang="en-US" dirty="0"/>
              <a:t>Use root cause analysis – to look for obvious and less obvious causes of poor WHS </a:t>
            </a:r>
          </a:p>
          <a:p>
            <a:r>
              <a:rPr lang="en-US" dirty="0"/>
              <a:t>Move to ‘organisational resilience’ – rather than view workers or Principals as the ‘problem’  to systematically better work designs and management approaches to create safer healthier work everyone</a:t>
            </a:r>
          </a:p>
          <a:p>
            <a:r>
              <a:rPr lang="en-US" dirty="0"/>
              <a:t>Help us find the obvious and the hidden ‘causes” (why and how) of psychosocial risks</a:t>
            </a:r>
          </a:p>
          <a:p>
            <a:pPr marL="342900" indent="-342900">
              <a:buFont typeface="Arial" panose="020B0604020202020204" pitchFamily="34" charset="0"/>
              <a:buChar char="•"/>
            </a:pPr>
            <a:r>
              <a:rPr lang="en-US" sz="1200" dirty="0"/>
              <a:t>Change the focus  changes focus from the </a:t>
            </a:r>
            <a:r>
              <a:rPr lang="en-US" sz="1200" b="1" dirty="0"/>
              <a:t>worker </a:t>
            </a:r>
            <a:r>
              <a:rPr lang="en-US" sz="1200" dirty="0"/>
              <a:t>as the ‘problem’ and lower order controls poor design and management of the whole </a:t>
            </a:r>
            <a:r>
              <a:rPr lang="en-US" sz="1200" b="1" dirty="0"/>
              <a:t>work system creates WHS risk</a:t>
            </a:r>
            <a:r>
              <a:rPr lang="en-US" sz="1200" dirty="0"/>
              <a:t>– </a:t>
            </a:r>
          </a:p>
          <a:p>
            <a:pPr marL="342900" indent="-342900">
              <a:buFont typeface="Arial" panose="020B0604020202020204" pitchFamily="34" charset="0"/>
              <a:buChar char="•"/>
            </a:pPr>
            <a:r>
              <a:rPr lang="en-US" sz="1200" dirty="0"/>
              <a:t>This allows design solutions that prevent harm to </a:t>
            </a:r>
            <a:r>
              <a:rPr lang="en-US" sz="1200" i="1" dirty="0"/>
              <a:t>any</a:t>
            </a:r>
            <a:r>
              <a:rPr lang="en-US" sz="1200" dirty="0"/>
              <a:t> person doing the job</a:t>
            </a:r>
          </a:p>
          <a:p>
            <a:endParaRPr lang="en-US"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D15AE6-513A-4992-949A-778348B04A7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0120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A1A00-2188-C076-7CC1-EDB94C44B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72146-381B-990F-5AF9-6B84394C845A}"/>
              </a:ext>
            </a:extLst>
          </p:cNvPr>
          <p:cNvSpPr>
            <a:spLocks noGrp="1" noRot="1" noChangeAspect="1"/>
          </p:cNvSpPr>
          <p:nvPr>
            <p:ph type="sldImg"/>
          </p:nvPr>
        </p:nvSpPr>
        <p:spPr>
          <a:xfrm>
            <a:off x="811213" y="1143000"/>
            <a:ext cx="5486400" cy="3086100"/>
          </a:xfrm>
        </p:spPr>
      </p:sp>
      <p:sp>
        <p:nvSpPr>
          <p:cNvPr id="3" name="Notes Placeholder 2">
            <a:extLst>
              <a:ext uri="{FF2B5EF4-FFF2-40B4-BE49-F238E27FC236}">
                <a16:creationId xmlns:a16="http://schemas.microsoft.com/office/drawing/2014/main" id="{575B6629-9654-16D3-388C-A79111F85CB3}"/>
              </a:ext>
            </a:extLst>
          </p:cNvPr>
          <p:cNvSpPr>
            <a:spLocks noGrp="1"/>
          </p:cNvSpPr>
          <p:nvPr>
            <p:ph type="body" idx="1"/>
          </p:nvPr>
        </p:nvSpPr>
        <p:spPr/>
        <p:txBody>
          <a:bodyPr/>
          <a:lstStyle/>
          <a:p>
            <a:r>
              <a:rPr lang="en-US" dirty="0"/>
              <a:t>Helps establish clear boundaries between work and personal time, promoting work-life balance and opportunities to recover from a demanding job. </a:t>
            </a:r>
          </a:p>
          <a:p>
            <a:pPr marL="114300" indent="-228600">
              <a:lnSpc>
                <a:spcPct val="90000"/>
              </a:lnSpc>
              <a:spcBef>
                <a:spcPts val="1000"/>
              </a:spcBef>
              <a:buFont typeface="Arial" panose="020B0604020202020204" pitchFamily="34" charset="0"/>
              <a:buChar char="•"/>
            </a:pPr>
            <a:r>
              <a:rPr lang="en-US" sz="1200" b="0" i="0" dirty="0">
                <a:solidFill>
                  <a:srgbClr val="001D35"/>
                </a:solidFill>
                <a:effectLst/>
                <a:latin typeface="Google Sans"/>
              </a:rPr>
              <a:t>In Australia, ACT workers have a right to disconnect from work-related contact outside of their working hours. </a:t>
            </a:r>
          </a:p>
          <a:p>
            <a:pPr marL="114300" indent="-228600">
              <a:lnSpc>
                <a:spcPct val="90000"/>
              </a:lnSpc>
              <a:spcBef>
                <a:spcPts val="1000"/>
              </a:spcBef>
              <a:buFont typeface="Arial" panose="020B0604020202020204" pitchFamily="34" charset="0"/>
              <a:buChar char="•"/>
            </a:pPr>
            <a:r>
              <a:rPr lang="en-US" sz="1200" b="0" i="0" dirty="0">
                <a:solidFill>
                  <a:srgbClr val="001D35"/>
                </a:solidFill>
                <a:effectLst/>
                <a:latin typeface="Google Sans"/>
              </a:rPr>
              <a:t>You can and should reasonably refuse to monitor, read, or respond to work-related messages or calls </a:t>
            </a:r>
            <a:r>
              <a:rPr lang="en-US" sz="1200" dirty="0">
                <a:solidFill>
                  <a:srgbClr val="001D35"/>
                </a:solidFill>
                <a:latin typeface="Google Sans"/>
              </a:rPr>
              <a:t>outside core working hours including </a:t>
            </a:r>
            <a:r>
              <a:rPr lang="en-US" sz="1200" b="0" i="0" dirty="0">
                <a:solidFill>
                  <a:srgbClr val="001D35"/>
                </a:solidFill>
                <a:effectLst/>
                <a:latin typeface="Google Sans"/>
              </a:rPr>
              <a:t>from the directorate or third parties like parents or students, or employees in other directorates/agencies (unless the refusal is deemed unreasonable). </a:t>
            </a:r>
          </a:p>
          <a:p>
            <a:pPr marL="114300" indent="-228600">
              <a:lnSpc>
                <a:spcPct val="90000"/>
              </a:lnSpc>
              <a:spcBef>
                <a:spcPts val="1000"/>
              </a:spcBef>
              <a:buFont typeface="Arial" panose="020B0604020202020204" pitchFamily="34" charset="0"/>
              <a:buChar char="•"/>
            </a:pPr>
            <a:r>
              <a:rPr lang="en-US" sz="1200" dirty="0">
                <a:solidFill>
                  <a:srgbClr val="001D35"/>
                </a:solidFill>
                <a:latin typeface="Google Sans"/>
              </a:rPr>
              <a:t>You should </a:t>
            </a:r>
            <a:r>
              <a:rPr lang="en-US" sz="1200" b="0" i="0" dirty="0">
                <a:solidFill>
                  <a:srgbClr val="545D7E"/>
                </a:solidFill>
                <a:effectLst/>
                <a:latin typeface="Google Sans"/>
              </a:rPr>
              <a:t>understand and implement the right to disconnect, including communicating with staff and the school community about expectations and boundaries. And model it!</a:t>
            </a:r>
          </a:p>
          <a:p>
            <a:endParaRPr lang="en-AU" dirty="0"/>
          </a:p>
        </p:txBody>
      </p:sp>
      <p:sp>
        <p:nvSpPr>
          <p:cNvPr id="4" name="Slide Number Placeholder 3">
            <a:extLst>
              <a:ext uri="{FF2B5EF4-FFF2-40B4-BE49-F238E27FC236}">
                <a16:creationId xmlns:a16="http://schemas.microsoft.com/office/drawing/2014/main" id="{39B6E145-1E86-5591-683A-8D39092DDA0E}"/>
              </a:ext>
            </a:extLst>
          </p:cNvPr>
          <p:cNvSpPr>
            <a:spLocks noGrp="1"/>
          </p:cNvSpPr>
          <p:nvPr>
            <p:ph type="sldNum" sz="quarter" idx="5"/>
          </p:nvPr>
        </p:nvSpPr>
        <p:spPr/>
        <p:txBody>
          <a:bodyPr/>
          <a:lstStyle/>
          <a:p>
            <a:fld id="{EC782C45-157D-446F-ABD5-78E07698108C}" type="slidenum">
              <a:rPr lang="en-AU" smtClean="0"/>
              <a:t>51</a:t>
            </a:fld>
            <a:endParaRPr lang="en-AU" dirty="0"/>
          </a:p>
        </p:txBody>
      </p:sp>
    </p:spTree>
    <p:extLst>
      <p:ext uri="{BB962C8B-B14F-4D97-AF65-F5344CB8AC3E}">
        <p14:creationId xmlns:p14="http://schemas.microsoft.com/office/powerpoint/2010/main" val="166179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WHS risks are derived from sources at many levels within the education ecosystem</a:t>
            </a:r>
          </a:p>
          <a:p>
            <a:endParaRPr lang="en-AU" dirty="0"/>
          </a:p>
        </p:txBody>
      </p:sp>
      <p:sp>
        <p:nvSpPr>
          <p:cNvPr id="4" name="Slide Number Placeholder 3"/>
          <p:cNvSpPr>
            <a:spLocks noGrp="1"/>
          </p:cNvSpPr>
          <p:nvPr>
            <p:ph type="sldNum" sz="quarter" idx="5"/>
          </p:nvPr>
        </p:nvSpPr>
        <p:spPr/>
        <p:txBody>
          <a:bodyPr/>
          <a:lstStyle/>
          <a:p>
            <a:fld id="{7FABAB93-27AF-4E1B-ABCA-539BCE609EAE}" type="slidenum">
              <a:rPr lang="en-AU" smtClean="0"/>
              <a:t>6</a:t>
            </a:fld>
            <a:endParaRPr lang="en-AU" dirty="0"/>
          </a:p>
        </p:txBody>
      </p:sp>
    </p:spTree>
    <p:extLst>
      <p:ext uri="{BB962C8B-B14F-4D97-AF65-F5344CB8AC3E}">
        <p14:creationId xmlns:p14="http://schemas.microsoft.com/office/powerpoint/2010/main" val="1620088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breaks it is NOT a matter of  nurses ‘lack of personal resilience’ so red flags if your organisation is relying on stress management and wellness programs </a:t>
            </a:r>
          </a:p>
          <a:p>
            <a:endParaRPr lang="en-US" dirty="0"/>
          </a:p>
          <a:p>
            <a:r>
              <a:rPr lang="en-US" dirty="0"/>
              <a:t>The physiological, emotional, cognitive and behavioural response to situations when the demands exceed the person’s self-perceived capacity to cope</a:t>
            </a:r>
          </a:p>
          <a:p>
            <a:endParaRPr lang="en-US" dirty="0"/>
          </a:p>
          <a:p>
            <a:endParaRPr lang="en-US" dirty="0"/>
          </a:p>
          <a:p>
            <a:endParaRPr lang="en-US" dirty="0"/>
          </a:p>
          <a:p>
            <a:r>
              <a:rPr lang="en-US" dirty="0"/>
              <a:t>Organisations can and MUST do everything they can practically do to improve the design of the work and how it is managed so their nurses won’t be harmed by their work.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18A6-718C-402D-BA07-FA584DA42E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87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for you and your families but so, you will also have the spare mental, physical and emotional capacity to design, lead and manager healthier and safer schools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4230197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763FE-D557-08CF-4417-610A07D10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A5200-EB26-51AE-AA40-EF928C26E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D9823-5FDC-2452-200D-5AE1AF828BC3}"/>
              </a:ext>
            </a:extLst>
          </p:cNvPr>
          <p:cNvSpPr>
            <a:spLocks noGrp="1"/>
          </p:cNvSpPr>
          <p:nvPr>
            <p:ph type="body" idx="1"/>
          </p:nvPr>
        </p:nvSpPr>
        <p:spPr/>
        <p:txBody>
          <a:bodyPr/>
          <a:lstStyle/>
          <a:p>
            <a:r>
              <a:rPr lang="en-US" dirty="0"/>
              <a:t>As teachers you are aware of the varied physiological changes from acute and chronic stress. </a:t>
            </a:r>
          </a:p>
          <a:p>
            <a:r>
              <a:rPr lang="en-US" dirty="0"/>
              <a:t>Rates of chronic diseases, PTSD, depression, anxiety, suicidal ideation, MSDs injury risk and Traumatic injuries (from errors). But lets not also forget the less obvious issues such as chronic disease and reproductive health impacts particular as we age</a:t>
            </a:r>
          </a:p>
          <a:p>
            <a:endParaRPr lang="en-AU" dirty="0"/>
          </a:p>
        </p:txBody>
      </p:sp>
      <p:sp>
        <p:nvSpPr>
          <p:cNvPr id="4" name="Slide Number Placeholder 3">
            <a:extLst>
              <a:ext uri="{FF2B5EF4-FFF2-40B4-BE49-F238E27FC236}">
                <a16:creationId xmlns:a16="http://schemas.microsoft.com/office/drawing/2014/main" id="{A8E4C3B9-2FCB-6014-4849-8F0D8D7066A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18A6-718C-402D-BA07-FA584DA42E0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79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3035-8DA3-2E08-7D1B-B6AC55794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03AE22B-2CBE-526A-CF1F-E557F114F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6D78804B-E592-A349-0F79-3E6CBCF3F3E1}"/>
              </a:ext>
            </a:extLst>
          </p:cNvPr>
          <p:cNvSpPr>
            <a:spLocks noGrp="1"/>
          </p:cNvSpPr>
          <p:nvPr>
            <p:ph type="dt" sz="half" idx="10"/>
          </p:nvPr>
        </p:nvSpPr>
        <p:spPr/>
        <p:txBody>
          <a:bodyPr/>
          <a:lstStyle/>
          <a:p>
            <a:fld id="{9184DA70-C731-4C70-880D-CCD4705E623C}" type="datetime1">
              <a:rPr lang="en-US" smtClean="0"/>
              <a:t>5/28/2025</a:t>
            </a:fld>
            <a:endParaRPr lang="en-US" dirty="0"/>
          </a:p>
        </p:txBody>
      </p:sp>
      <p:sp>
        <p:nvSpPr>
          <p:cNvPr id="5" name="Footer Placeholder 4">
            <a:extLst>
              <a:ext uri="{FF2B5EF4-FFF2-40B4-BE49-F238E27FC236}">
                <a16:creationId xmlns:a16="http://schemas.microsoft.com/office/drawing/2014/main" id="{57A9C3BD-965F-3F59-C8C5-958BAB3789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F1A2A9-A2FB-35C4-F349-42A047BF6DE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69577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51BC0-9F65-0136-23F5-041B880CA97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A5DD3C0-55BF-AE70-041E-FD30071DF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5273E9D-BD67-9CCC-9955-BFCCD0392F5B}"/>
              </a:ext>
            </a:extLst>
          </p:cNvPr>
          <p:cNvSpPr>
            <a:spLocks noGrp="1"/>
          </p:cNvSpPr>
          <p:nvPr>
            <p:ph type="dt" sz="half" idx="10"/>
          </p:nvPr>
        </p:nvSpPr>
        <p:spPr/>
        <p:txBody>
          <a:bodyPr/>
          <a:lstStyle/>
          <a:p>
            <a:fld id="{B612A279-0833-481D-8C56-F67FD0AC6C50}" type="datetime1">
              <a:rPr lang="en-US" smtClean="0"/>
              <a:t>5/28/2025</a:t>
            </a:fld>
            <a:endParaRPr lang="en-US" dirty="0"/>
          </a:p>
        </p:txBody>
      </p:sp>
      <p:sp>
        <p:nvSpPr>
          <p:cNvPr id="5" name="Footer Placeholder 4">
            <a:extLst>
              <a:ext uri="{FF2B5EF4-FFF2-40B4-BE49-F238E27FC236}">
                <a16:creationId xmlns:a16="http://schemas.microsoft.com/office/drawing/2014/main" id="{9A85651B-5065-34BE-DDC5-FAEB364221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81EFF6-22B2-B3CA-A7E9-B6716C0CC4F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3724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DD76FC-4075-1904-45E0-6F11B4AD81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5BDCE01-F439-4AFE-40FB-8A98A2A3E9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AB7228-2DEC-4CF5-5F09-8228950AE556}"/>
              </a:ext>
            </a:extLst>
          </p:cNvPr>
          <p:cNvSpPr>
            <a:spLocks noGrp="1"/>
          </p:cNvSpPr>
          <p:nvPr>
            <p:ph type="dt" sz="half" idx="10"/>
          </p:nvPr>
        </p:nvSpPr>
        <p:spPr/>
        <p:txBody>
          <a:bodyPr/>
          <a:lstStyle/>
          <a:p>
            <a:fld id="{6587DA83-5663-4C9C-B9AA-0B40A3DAFF81}" type="datetime1">
              <a:rPr lang="en-US" smtClean="0"/>
              <a:t>5/28/2025</a:t>
            </a:fld>
            <a:endParaRPr lang="en-US" dirty="0"/>
          </a:p>
        </p:txBody>
      </p:sp>
      <p:sp>
        <p:nvSpPr>
          <p:cNvPr id="5" name="Footer Placeholder 4">
            <a:extLst>
              <a:ext uri="{FF2B5EF4-FFF2-40B4-BE49-F238E27FC236}">
                <a16:creationId xmlns:a16="http://schemas.microsoft.com/office/drawing/2014/main" id="{21BA41D3-18AD-8DC6-9E8F-55E74AB427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F2E0B0-E10D-D2B8-2AC9-C88AA991B24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5552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015FA7-CA1E-4E0E-B0CD-345D53738579}"/>
              </a:ext>
              <a:ext uri="{C183D7F6-B498-43B3-948B-1728B52AA6E4}">
                <adec:decorative xmlns:adec="http://schemas.microsoft.com/office/drawing/2017/decorative" val="1"/>
              </a:ext>
            </a:extLst>
          </p:cNvPr>
          <p:cNvSpPr/>
          <p:nvPr userDrawn="1"/>
        </p:nvSpPr>
        <p:spPr>
          <a:xfrm>
            <a:off x="0" y="0"/>
            <a:ext cx="8134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dirty="0"/>
          </a:p>
        </p:txBody>
      </p:sp>
      <p:sp>
        <p:nvSpPr>
          <p:cNvPr id="12" name="Rectangle 11">
            <a:extLst>
              <a:ext uri="{FF2B5EF4-FFF2-40B4-BE49-F238E27FC236}">
                <a16:creationId xmlns:a16="http://schemas.microsoft.com/office/drawing/2014/main" id="{6320689F-7778-4772-A061-7606945D2019}"/>
              </a:ext>
              <a:ext uri="{C183D7F6-B498-43B3-948B-1728B52AA6E4}">
                <adec:decorative xmlns:adec="http://schemas.microsoft.com/office/drawing/2017/decorative" val="1"/>
              </a:ext>
            </a:extLst>
          </p:cNvPr>
          <p:cNvSpPr/>
          <p:nvPr userDrawn="1"/>
        </p:nvSpPr>
        <p:spPr>
          <a:xfrm>
            <a:off x="8134350" y="0"/>
            <a:ext cx="2016000" cy="6858000"/>
          </a:xfrm>
          <a:prstGeom prst="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dirty="0"/>
          </a:p>
        </p:txBody>
      </p:sp>
      <p:sp>
        <p:nvSpPr>
          <p:cNvPr id="10" name="Text Placeholder 14">
            <a:extLst>
              <a:ext uri="{FF2B5EF4-FFF2-40B4-BE49-F238E27FC236}">
                <a16:creationId xmlns:a16="http://schemas.microsoft.com/office/drawing/2014/main" id="{90FC2B86-80A0-4EDE-BC1F-D41CF9C0BA88}"/>
              </a:ext>
              <a:ext uri="{C183D7F6-B498-43B3-948B-1728B52AA6E4}">
                <adec:decorative xmlns:adec="http://schemas.microsoft.com/office/drawing/2017/decorative" val="1"/>
              </a:ext>
            </a:extLst>
          </p:cNvPr>
          <p:cNvSpPr>
            <a:spLocks noGrp="1"/>
          </p:cNvSpPr>
          <p:nvPr>
            <p:ph type="body" sz="quarter" idx="15" hasCustomPrompt="1"/>
          </p:nvPr>
        </p:nvSpPr>
        <p:spPr>
          <a:xfrm>
            <a:off x="360000" y="360000"/>
            <a:ext cx="5400000" cy="684000"/>
          </a:xfrm>
        </p:spPr>
        <p:txBody>
          <a:bodyPr>
            <a:noAutofit/>
          </a:bodyPr>
          <a:lstStyle>
            <a:lvl1pPr>
              <a:spcAft>
                <a:spcPts val="0"/>
              </a:spcAft>
              <a:defRPr sz="12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Descriptor</a:t>
            </a:r>
          </a:p>
        </p:txBody>
      </p:sp>
      <p:sp>
        <p:nvSpPr>
          <p:cNvPr id="9" name="Title 1">
            <a:extLst>
              <a:ext uri="{FF2B5EF4-FFF2-40B4-BE49-F238E27FC236}">
                <a16:creationId xmlns:a16="http://schemas.microsoft.com/office/drawing/2014/main" id="{49975CB4-437D-4935-B463-D9466467F43E}"/>
              </a:ext>
            </a:extLst>
          </p:cNvPr>
          <p:cNvSpPr>
            <a:spLocks noGrp="1"/>
          </p:cNvSpPr>
          <p:nvPr>
            <p:ph type="ctrTitle" hasCustomPrompt="1"/>
          </p:nvPr>
        </p:nvSpPr>
        <p:spPr>
          <a:xfrm>
            <a:off x="360000" y="1152000"/>
            <a:ext cx="5400000" cy="252000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sp>
        <p:nvSpPr>
          <p:cNvPr id="13" name="Text Placeholder 14">
            <a:extLst>
              <a:ext uri="{FF2B5EF4-FFF2-40B4-BE49-F238E27FC236}">
                <a16:creationId xmlns:a16="http://schemas.microsoft.com/office/drawing/2014/main" id="{25AA79D1-E767-4316-BF8E-3A79D7A669D4}"/>
              </a:ext>
            </a:extLst>
          </p:cNvPr>
          <p:cNvSpPr>
            <a:spLocks noGrp="1"/>
          </p:cNvSpPr>
          <p:nvPr>
            <p:ph type="body" sz="quarter" idx="14" hasCustomPrompt="1"/>
          </p:nvPr>
        </p:nvSpPr>
        <p:spPr>
          <a:xfrm>
            <a:off x="360000" y="4032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 y="5148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084000"/>
            <a:ext cx="5400000" cy="360000"/>
          </a:xfrm>
        </p:spPr>
        <p:txBody>
          <a:bodyPr anchor="b">
            <a:noAutofit/>
          </a:bodyPr>
          <a:lstStyle>
            <a:lvl1pPr algn="l">
              <a:spcAft>
                <a:spcPts val="0"/>
              </a:spcAft>
              <a:defRPr sz="14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Date Month Year</a:t>
            </a: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6084000" y="0"/>
            <a:ext cx="3060000" cy="6858000"/>
          </a:xfrm>
        </p:spPr>
        <p:txBody>
          <a:bodyPr/>
          <a:lstStyle>
            <a:lvl1pPr>
              <a:defRPr>
                <a:solidFill>
                  <a:schemeClr val="bg1"/>
                </a:solidFill>
              </a:defRPr>
            </a:lvl1pPr>
          </a:lstStyle>
          <a:p>
            <a:r>
              <a:rPr lang="en-GB" noProof="0" dirty="0"/>
              <a:t>Click icon to add picture</a:t>
            </a:r>
            <a:endParaRPr lang="en-AU" noProof="0" dirty="0"/>
          </a:p>
        </p:txBody>
      </p:sp>
    </p:spTree>
    <p:extLst>
      <p:ext uri="{BB962C8B-B14F-4D97-AF65-F5344CB8AC3E}">
        <p14:creationId xmlns:p14="http://schemas.microsoft.com/office/powerpoint/2010/main" val="2389486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ver 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015FA7-CA1E-4E0E-B0CD-345D53738579}"/>
              </a:ext>
              <a:ext uri="{C183D7F6-B498-43B3-948B-1728B52AA6E4}">
                <adec:decorative xmlns:adec="http://schemas.microsoft.com/office/drawing/2017/decorative" val="1"/>
              </a:ext>
            </a:extLst>
          </p:cNvPr>
          <p:cNvSpPr/>
          <p:nvPr userDrawn="1"/>
        </p:nvSpPr>
        <p:spPr>
          <a:xfrm>
            <a:off x="0" y="0"/>
            <a:ext cx="8134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dirty="0"/>
          </a:p>
        </p:txBody>
      </p:sp>
      <p:sp>
        <p:nvSpPr>
          <p:cNvPr id="12" name="Rectangle 11">
            <a:extLst>
              <a:ext uri="{FF2B5EF4-FFF2-40B4-BE49-F238E27FC236}">
                <a16:creationId xmlns:a16="http://schemas.microsoft.com/office/drawing/2014/main" id="{6320689F-7778-4772-A061-7606945D2019}"/>
              </a:ext>
              <a:ext uri="{C183D7F6-B498-43B3-948B-1728B52AA6E4}">
                <adec:decorative xmlns:adec="http://schemas.microsoft.com/office/drawing/2017/decorative" val="1"/>
              </a:ext>
            </a:extLst>
          </p:cNvPr>
          <p:cNvSpPr/>
          <p:nvPr userDrawn="1"/>
        </p:nvSpPr>
        <p:spPr>
          <a:xfrm>
            <a:off x="8134350" y="0"/>
            <a:ext cx="2016000" cy="6858000"/>
          </a:xfrm>
          <a:prstGeom prst="rect">
            <a:avLst/>
          </a:prstGeom>
          <a:solidFill>
            <a:srgbClr val="D1EE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dirty="0"/>
          </a:p>
        </p:txBody>
      </p:sp>
      <p:sp>
        <p:nvSpPr>
          <p:cNvPr id="10" name="Text Placeholder 14">
            <a:extLst>
              <a:ext uri="{FF2B5EF4-FFF2-40B4-BE49-F238E27FC236}">
                <a16:creationId xmlns:a16="http://schemas.microsoft.com/office/drawing/2014/main" id="{90FC2B86-80A0-4EDE-BC1F-D41CF9C0BA88}"/>
              </a:ext>
              <a:ext uri="{C183D7F6-B498-43B3-948B-1728B52AA6E4}">
                <adec:decorative xmlns:adec="http://schemas.microsoft.com/office/drawing/2017/decorative" val="1"/>
              </a:ext>
            </a:extLst>
          </p:cNvPr>
          <p:cNvSpPr>
            <a:spLocks noGrp="1"/>
          </p:cNvSpPr>
          <p:nvPr>
            <p:ph type="body" sz="quarter" idx="15" hasCustomPrompt="1"/>
          </p:nvPr>
        </p:nvSpPr>
        <p:spPr>
          <a:xfrm>
            <a:off x="360000" y="360000"/>
            <a:ext cx="5400000" cy="684000"/>
          </a:xfrm>
        </p:spPr>
        <p:txBody>
          <a:bodyPr>
            <a:noAutofit/>
          </a:bodyPr>
          <a:lstStyle>
            <a:lvl1pPr>
              <a:spcAft>
                <a:spcPts val="0"/>
              </a:spcAft>
              <a:defRPr sz="12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Descriptor</a:t>
            </a:r>
          </a:p>
        </p:txBody>
      </p:sp>
      <p:sp>
        <p:nvSpPr>
          <p:cNvPr id="9" name="Title 1">
            <a:extLst>
              <a:ext uri="{FF2B5EF4-FFF2-40B4-BE49-F238E27FC236}">
                <a16:creationId xmlns:a16="http://schemas.microsoft.com/office/drawing/2014/main" id="{49975CB4-437D-4935-B463-D9466467F43E}"/>
              </a:ext>
            </a:extLst>
          </p:cNvPr>
          <p:cNvSpPr>
            <a:spLocks noGrp="1"/>
          </p:cNvSpPr>
          <p:nvPr>
            <p:ph type="ctrTitle" hasCustomPrompt="1"/>
          </p:nvPr>
        </p:nvSpPr>
        <p:spPr>
          <a:xfrm>
            <a:off x="360000" y="1152000"/>
            <a:ext cx="5400000" cy="252000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sp>
        <p:nvSpPr>
          <p:cNvPr id="13" name="Text Placeholder 14">
            <a:extLst>
              <a:ext uri="{FF2B5EF4-FFF2-40B4-BE49-F238E27FC236}">
                <a16:creationId xmlns:a16="http://schemas.microsoft.com/office/drawing/2014/main" id="{25AA79D1-E767-4316-BF8E-3A79D7A669D4}"/>
              </a:ext>
            </a:extLst>
          </p:cNvPr>
          <p:cNvSpPr>
            <a:spLocks noGrp="1"/>
          </p:cNvSpPr>
          <p:nvPr>
            <p:ph type="body" sz="quarter" idx="14" hasCustomPrompt="1"/>
          </p:nvPr>
        </p:nvSpPr>
        <p:spPr>
          <a:xfrm>
            <a:off x="360000" y="4032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 y="5148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084000"/>
            <a:ext cx="5400000" cy="360000"/>
          </a:xfrm>
        </p:spPr>
        <p:txBody>
          <a:bodyPr anchor="b">
            <a:noAutofit/>
          </a:bodyPr>
          <a:lstStyle>
            <a:lvl1pPr algn="l">
              <a:spcAft>
                <a:spcPts val="0"/>
              </a:spcAft>
              <a:defRPr sz="14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Date Month Year</a:t>
            </a: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6084000" y="0"/>
            <a:ext cx="3060000" cy="6858000"/>
          </a:xfrm>
        </p:spPr>
        <p:txBody>
          <a:bodyPr/>
          <a:lstStyle>
            <a:lvl1pPr>
              <a:defRPr>
                <a:solidFill>
                  <a:schemeClr val="bg1"/>
                </a:solidFill>
              </a:defRPr>
            </a:lvl1pPr>
          </a:lstStyle>
          <a:p>
            <a:r>
              <a:rPr lang="en-GB" noProof="0" dirty="0"/>
              <a:t>Click icon to add picture</a:t>
            </a:r>
            <a:endParaRPr lang="en-AU" noProof="0" dirty="0"/>
          </a:p>
        </p:txBody>
      </p:sp>
    </p:spTree>
    <p:extLst>
      <p:ext uri="{BB962C8B-B14F-4D97-AF65-F5344CB8AC3E}">
        <p14:creationId xmlns:p14="http://schemas.microsoft.com/office/powerpoint/2010/main" val="296210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4536-2680-226F-56E8-6D47F834F53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AC2596E-F759-F1F0-8726-5BAEF3A75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8D0A41B-EF43-9EE9-8823-7222BF47B122}"/>
              </a:ext>
            </a:extLst>
          </p:cNvPr>
          <p:cNvSpPr>
            <a:spLocks noGrp="1"/>
          </p:cNvSpPr>
          <p:nvPr>
            <p:ph type="dt" sz="half" idx="10"/>
          </p:nvPr>
        </p:nvSpPr>
        <p:spPr/>
        <p:txBody>
          <a:bodyPr/>
          <a:lstStyle/>
          <a:p>
            <a:fld id="{4BE1D723-8F53-4F53-90B0-1982A396982E}" type="datetime1">
              <a:rPr lang="en-US" smtClean="0"/>
              <a:t>5/28/2025</a:t>
            </a:fld>
            <a:endParaRPr lang="en-US" dirty="0"/>
          </a:p>
        </p:txBody>
      </p:sp>
      <p:sp>
        <p:nvSpPr>
          <p:cNvPr id="5" name="Footer Placeholder 4">
            <a:extLst>
              <a:ext uri="{FF2B5EF4-FFF2-40B4-BE49-F238E27FC236}">
                <a16:creationId xmlns:a16="http://schemas.microsoft.com/office/drawing/2014/main" id="{229FEA58-8843-7DBA-6E6B-8764DE049F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2D91CE-B2CB-2ED1-F762-0D1CD5B1008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775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E8C6-441D-CD84-4354-E0D0E78C8E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F4950C9-4E02-8B23-F5B1-BE3D936FA9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7F6356-961C-B682-3880-3724D21F3A3B}"/>
              </a:ext>
            </a:extLst>
          </p:cNvPr>
          <p:cNvSpPr>
            <a:spLocks noGrp="1"/>
          </p:cNvSpPr>
          <p:nvPr>
            <p:ph type="dt" sz="half" idx="10"/>
          </p:nvPr>
        </p:nvSpPr>
        <p:spPr/>
        <p:txBody>
          <a:bodyPr/>
          <a:lstStyle/>
          <a:p>
            <a:fld id="{97669AF7-7BEB-44E4-9852-375E34362B5B}" type="datetime1">
              <a:rPr lang="en-US" smtClean="0"/>
              <a:t>5/28/2025</a:t>
            </a:fld>
            <a:endParaRPr lang="en-US" dirty="0"/>
          </a:p>
        </p:txBody>
      </p:sp>
      <p:sp>
        <p:nvSpPr>
          <p:cNvPr id="5" name="Footer Placeholder 4">
            <a:extLst>
              <a:ext uri="{FF2B5EF4-FFF2-40B4-BE49-F238E27FC236}">
                <a16:creationId xmlns:a16="http://schemas.microsoft.com/office/drawing/2014/main" id="{217F363D-9F8B-D8C2-4D2B-039789A5B2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BF4CE5-5B0E-B152-7586-409106FB4E4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2540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5C1C-39C7-5CBA-DC82-FB5E96734CE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EC4EE14-F88A-8345-A0D9-3C72D7D3B2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287260F-2822-EE7E-1C65-A5AD6909FC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3C369A1-F427-5F25-6D8B-DA55E0BDAE89}"/>
              </a:ext>
            </a:extLst>
          </p:cNvPr>
          <p:cNvSpPr>
            <a:spLocks noGrp="1"/>
          </p:cNvSpPr>
          <p:nvPr>
            <p:ph type="dt" sz="half" idx="10"/>
          </p:nvPr>
        </p:nvSpPr>
        <p:spPr/>
        <p:txBody>
          <a:bodyPr/>
          <a:lstStyle/>
          <a:p>
            <a:fld id="{BAAAC38D-0552-4C82-B593-E6124DFADBE2}" type="datetime1">
              <a:rPr lang="en-US" smtClean="0"/>
              <a:t>5/28/2025</a:t>
            </a:fld>
            <a:endParaRPr lang="en-US" dirty="0"/>
          </a:p>
        </p:txBody>
      </p:sp>
      <p:sp>
        <p:nvSpPr>
          <p:cNvPr id="6" name="Footer Placeholder 5">
            <a:extLst>
              <a:ext uri="{FF2B5EF4-FFF2-40B4-BE49-F238E27FC236}">
                <a16:creationId xmlns:a16="http://schemas.microsoft.com/office/drawing/2014/main" id="{AAB23F27-0B48-2667-C780-A32DA8A3AE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01BBEB-AB28-45FD-C875-8A1E4572F60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9208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86FD-FDF3-6D16-66F3-DA7C604733F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C46E565-CA87-C9FA-3FE7-E09BEE88D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AED52-0954-6E90-A4C1-1AA42F5C19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9F2F591-8538-94E2-CF8F-B64E374C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DDADAE-5589-EE99-1795-5F08FCB54D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EDF2EA3-FA7D-5CDE-3886-38CEC33E5618}"/>
              </a:ext>
            </a:extLst>
          </p:cNvPr>
          <p:cNvSpPr>
            <a:spLocks noGrp="1"/>
          </p:cNvSpPr>
          <p:nvPr>
            <p:ph type="dt" sz="half" idx="10"/>
          </p:nvPr>
        </p:nvSpPr>
        <p:spPr/>
        <p:txBody>
          <a:bodyPr/>
          <a:lstStyle/>
          <a:p>
            <a:fld id="{D9DF0F1C-5577-4ACB-BB62-DF8F3C494C7E}" type="datetime1">
              <a:rPr lang="en-US" smtClean="0"/>
              <a:t>5/28/2025</a:t>
            </a:fld>
            <a:endParaRPr lang="en-US" dirty="0"/>
          </a:p>
        </p:txBody>
      </p:sp>
      <p:sp>
        <p:nvSpPr>
          <p:cNvPr id="8" name="Footer Placeholder 7">
            <a:extLst>
              <a:ext uri="{FF2B5EF4-FFF2-40B4-BE49-F238E27FC236}">
                <a16:creationId xmlns:a16="http://schemas.microsoft.com/office/drawing/2014/main" id="{E8554443-9EE1-26B6-CFC8-B61973F15E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A6F625E-C361-9104-0DE4-22B108C2B04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620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C977-09DC-3E74-5AC9-35D8B8474CD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A22E841-7FF6-ED6B-2E1A-8B6B8852E07E}"/>
              </a:ext>
            </a:extLst>
          </p:cNvPr>
          <p:cNvSpPr>
            <a:spLocks noGrp="1"/>
          </p:cNvSpPr>
          <p:nvPr>
            <p:ph type="dt" sz="half" idx="10"/>
          </p:nvPr>
        </p:nvSpPr>
        <p:spPr/>
        <p:txBody>
          <a:bodyPr/>
          <a:lstStyle/>
          <a:p>
            <a:fld id="{1775B394-D9F9-4F0C-B15D-605F45CB9E9F}" type="datetime1">
              <a:rPr lang="en-US" smtClean="0"/>
              <a:t>5/28/2025</a:t>
            </a:fld>
            <a:endParaRPr lang="en-US" dirty="0"/>
          </a:p>
        </p:txBody>
      </p:sp>
      <p:sp>
        <p:nvSpPr>
          <p:cNvPr id="4" name="Footer Placeholder 3">
            <a:extLst>
              <a:ext uri="{FF2B5EF4-FFF2-40B4-BE49-F238E27FC236}">
                <a16:creationId xmlns:a16="http://schemas.microsoft.com/office/drawing/2014/main" id="{1FB7C6D4-9E1A-3A8A-2646-84E42172153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C0AA425-D3E4-926B-BAE9-A05C2F2309B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7727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12484-C2D1-5DCF-0D08-A8657492F929}"/>
              </a:ext>
            </a:extLst>
          </p:cNvPr>
          <p:cNvSpPr>
            <a:spLocks noGrp="1"/>
          </p:cNvSpPr>
          <p:nvPr>
            <p:ph type="dt" sz="half" idx="10"/>
          </p:nvPr>
        </p:nvSpPr>
        <p:spPr/>
        <p:txBody>
          <a:bodyPr/>
          <a:lstStyle/>
          <a:p>
            <a:fld id="{39667345-2558-425A-8533-9BFDBCE15005}" type="datetime1">
              <a:rPr lang="en-US" smtClean="0"/>
              <a:t>5/28/2025</a:t>
            </a:fld>
            <a:endParaRPr lang="en-US" dirty="0"/>
          </a:p>
        </p:txBody>
      </p:sp>
      <p:sp>
        <p:nvSpPr>
          <p:cNvPr id="3" name="Footer Placeholder 2">
            <a:extLst>
              <a:ext uri="{FF2B5EF4-FFF2-40B4-BE49-F238E27FC236}">
                <a16:creationId xmlns:a16="http://schemas.microsoft.com/office/drawing/2014/main" id="{A4BB50B4-F956-9EC8-2295-C47EECDCC5A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7156237-E3BE-59B5-0E1C-A4524224FC4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972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CDE8-0386-76C7-23D1-31C8700F7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F845A03-4105-B14A-6A1F-3FA45B730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7B9D567-BD04-66C0-543B-4E9D2E9F8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809D-9EAB-C3EF-8FDB-8B83751E46AF}"/>
              </a:ext>
            </a:extLst>
          </p:cNvPr>
          <p:cNvSpPr>
            <a:spLocks noGrp="1"/>
          </p:cNvSpPr>
          <p:nvPr>
            <p:ph type="dt" sz="half" idx="10"/>
          </p:nvPr>
        </p:nvSpPr>
        <p:spPr/>
        <p:txBody>
          <a:bodyPr/>
          <a:lstStyle/>
          <a:p>
            <a:fld id="{92BEA474-078D-4E9B-9B14-09A87B19DC46}" type="datetime1">
              <a:rPr lang="en-US" smtClean="0"/>
              <a:t>5/28/2025</a:t>
            </a:fld>
            <a:endParaRPr lang="en-US" dirty="0"/>
          </a:p>
        </p:txBody>
      </p:sp>
      <p:sp>
        <p:nvSpPr>
          <p:cNvPr id="6" name="Footer Placeholder 5">
            <a:extLst>
              <a:ext uri="{FF2B5EF4-FFF2-40B4-BE49-F238E27FC236}">
                <a16:creationId xmlns:a16="http://schemas.microsoft.com/office/drawing/2014/main" id="{036A75BC-5362-F919-A78C-9AF2DC01D3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8732D3-4AFE-FC36-724B-FBBE71EDAF2E}"/>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5115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C11A-0275-5038-BA45-23D5723A2C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BC56C52-065D-B1CC-5190-D4E823C38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F6BD2D28-4F50-9DC3-39E2-57C14E35C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74BA7-218F-881C-2EA0-4B32EF898834}"/>
              </a:ext>
            </a:extLst>
          </p:cNvPr>
          <p:cNvSpPr>
            <a:spLocks noGrp="1"/>
          </p:cNvSpPr>
          <p:nvPr>
            <p:ph type="dt" sz="half" idx="10"/>
          </p:nvPr>
        </p:nvSpPr>
        <p:spPr/>
        <p:txBody>
          <a:bodyPr/>
          <a:lstStyle/>
          <a:p>
            <a:fld id="{4907D986-8816-4272-A432-0437A28A9828}" type="datetime1">
              <a:rPr lang="en-US" smtClean="0"/>
              <a:t>5/28/2025</a:t>
            </a:fld>
            <a:endParaRPr lang="en-US" dirty="0"/>
          </a:p>
        </p:txBody>
      </p:sp>
      <p:sp>
        <p:nvSpPr>
          <p:cNvPr id="6" name="Footer Placeholder 5">
            <a:extLst>
              <a:ext uri="{FF2B5EF4-FFF2-40B4-BE49-F238E27FC236}">
                <a16:creationId xmlns:a16="http://schemas.microsoft.com/office/drawing/2014/main" id="{3903717D-8C09-D94F-4AE3-7F33F8E62502}"/>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FD116B83-81E9-5AED-30E4-8B139B9F718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130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C41BF-73BD-F905-B890-4048F9ED0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E60B162-9409-E395-15FA-4CCE5CB13C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0FD40-ECC9-B4DE-7D88-3D72E81990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D6E202-B606-4609-B914-27C9371A1F6D}" type="datetime1">
              <a:rPr lang="en-US" smtClean="0"/>
              <a:t>5/28/2025</a:t>
            </a:fld>
            <a:endParaRPr lang="en-US" dirty="0"/>
          </a:p>
        </p:txBody>
      </p:sp>
      <p:sp>
        <p:nvSpPr>
          <p:cNvPr id="5" name="Footer Placeholder 4">
            <a:extLst>
              <a:ext uri="{FF2B5EF4-FFF2-40B4-BE49-F238E27FC236}">
                <a16:creationId xmlns:a16="http://schemas.microsoft.com/office/drawing/2014/main" id="{96B8797F-885B-EAC3-2276-966E46C0E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578889C-1D11-15F9-07A7-FC2E37C21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884315088"/>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85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researchleap.com/cooperative-classroom-best-prepare-new-generations-21st-century-practi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pexels.com/photo/adult-beard-concentrated-concentration-6972/"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s://pixabay.com/en/jigsaw-puzzle-game-match-puzzle-129710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en.wikipedia.org/wiki/Campbell_High_School_(Canberr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fabiusmaximus.com/2017/01/31/trump-forces-repeal-of-excess-regula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technofaq.org/posts/2021/06/21-important-data-science-applications-one-should-know-202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ninadavis.wordpress.com/2010/03/06/the-classroom-fitting-in-two-floor-learning-areas-take-a-loo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cienceforwork.com/blog/how-high-job-demands-can-actually-lower-your-stres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Category:Schools_in_Canberr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pxhere.com/en/photo/1130536"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pixabay.com/en/health-care-medicine-healthy-208263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pxhere.com/en/photo/91496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manuelgross.blogspot.com/2016/11/liderazgo-la-inteligencia-emocional-y.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link.springer.com/article/10.1007/s10648-024-09886-x#ref-CR13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hyperlink" Target="https://pixabay.com/en/jigsaw-puzzle-game-match-puzzle-1297102/"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1"/><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www.rawpixel.com/search/consult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pxhere.com/en/photo/68346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www.forbes.com/sites/hillennevins/2023/01/05/how-to-get-stuff-done-the-eisenhower-matrix-aka-the-urgent-vs-the-importan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efs-eternally.tistory.com/24"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scottishgovernment/2931400491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biz.libretexts.org/Courses/Lumen_Learning/Book:_Human_Resources_Management_(Lumen)/03:_Module_1-_The_Role_of_Human_Resources/3.07:_Functions_of_Human_Resources_Managemen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s://creativecommons.org/licenses/by-nc-sa/3.0/" TargetMode="External"/><Relationship Id="rId4" Type="http://schemas.openxmlformats.org/officeDocument/2006/relationships/hyperlink" Target="https://www.cato.org/legal-briefs/troesch-v-chicago-teachers-union-local-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www.pixnio.com/people/crowd/education-on-meeti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www.focusfitness.net/stock-photos/downloads/training-motivation-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hyperlink" Target="https://www.pikist.com/free-photo-sdbz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hyperlink" Target="https://www.choosehelp.com/topics/bullying/workplace-bully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pxhere.com/en/photo/137511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www.publicdomainpictures.net/view-image.php?image=290460&amp;picture=frag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commons.wikimedia.org/wiki/File:Spaulding_Rehabilitation_Hospital_in_Charlestown.JPG" TargetMode="External"/><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commons.wikimedia.org/wiki/File:Spaulding_Rehabilitation_Hospital_in_Charlestown.JP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Carayon%20P,%20Gurses%20AP.%20Nursing%20Workload%20and%20Patient%20Safety&#8212;A%20Human%20Factors%20Engineering%20Perspective.%20In:%20Hughes%20RG,%20editor.%20Patient%20Safety%20and%20Quality:%20An%20Evidence-Based%20Handbook%20for%20Nurses.%20Rockville%20(MD):%20Agency%20for%20Healthcare%20Research%20and%20Quality%20(US);%202008%20Apr.%20Chapter%2030.%20Available%20from:%20https:/www.ncbi.nlm.nih.gov/books/NBK2657/"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creativecommons.org/licenses/by/3.0/" TargetMode="External"/><Relationship Id="rId4" Type="http://schemas.openxmlformats.org/officeDocument/2006/relationships/hyperlink" Target="https://laventanaciudadana.cl/el-estres-docente-mito-o-realidad-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knowlaw.in/index.php/2021/07/05/constructing-mentally-ill-implementing-the-mental-healthcare-law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journals.fe.up.pt/index.php/ijooes/article/view/2184-0954_004.002_000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91F78-B558-393C-7E25-CFBFA4713174}"/>
              </a:ext>
            </a:extLst>
          </p:cNvPr>
          <p:cNvPicPr>
            <a:picLocks noChangeAspect="1"/>
          </p:cNvPicPr>
          <p:nvPr/>
        </p:nvPicPr>
        <p:blipFill>
          <a:blip r:embed="rId3"/>
          <a:srcRect l="32438" t="22267" r="11031" b="19826"/>
          <a:stretch/>
        </p:blipFill>
        <p:spPr>
          <a:xfrm>
            <a:off x="-97867" y="0"/>
            <a:ext cx="12289867" cy="6858000"/>
          </a:xfrm>
          <a:prstGeom prst="rect">
            <a:avLst/>
          </a:prstGeom>
        </p:spPr>
      </p:pic>
      <p:sp>
        <p:nvSpPr>
          <p:cNvPr id="6" name="Title 1">
            <a:extLst>
              <a:ext uri="{FF2B5EF4-FFF2-40B4-BE49-F238E27FC236}">
                <a16:creationId xmlns:a16="http://schemas.microsoft.com/office/drawing/2014/main" id="{FB2C67D6-24F2-9586-5F7B-A2E70B1910FA}"/>
              </a:ext>
            </a:extLst>
          </p:cNvPr>
          <p:cNvSpPr txBox="1">
            <a:spLocks/>
          </p:cNvSpPr>
          <p:nvPr/>
        </p:nvSpPr>
        <p:spPr>
          <a:xfrm>
            <a:off x="2915958" y="2181755"/>
            <a:ext cx="6397375" cy="267553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dirty="0"/>
            </a:br>
            <a:r>
              <a:rPr lang="en-AU" sz="3600" b="1" dirty="0">
                <a:solidFill>
                  <a:srgbClr val="0055A5"/>
                </a:solidFill>
                <a:latin typeface="Franklin Gothic Book" pitchFamily="34" charset="0"/>
              </a:rPr>
              <a:t>Designing safer healthier work for ACT Principals: </a:t>
            </a:r>
          </a:p>
          <a:p>
            <a:r>
              <a:rPr lang="en-AU" sz="3600" b="1" dirty="0">
                <a:solidFill>
                  <a:srgbClr val="0055A5"/>
                </a:solidFill>
                <a:latin typeface="Franklin Gothic Book" pitchFamily="34" charset="0"/>
              </a:rPr>
              <a:t>What </a:t>
            </a:r>
            <a:r>
              <a:rPr lang="en-AU" sz="3600" b="1" i="1" dirty="0">
                <a:solidFill>
                  <a:srgbClr val="0055A5"/>
                </a:solidFill>
                <a:latin typeface="Franklin Gothic Book" pitchFamily="34" charset="0"/>
              </a:rPr>
              <a:t>you</a:t>
            </a:r>
            <a:r>
              <a:rPr lang="en-AU" sz="3600" b="1" dirty="0">
                <a:solidFill>
                  <a:srgbClr val="0055A5"/>
                </a:solidFill>
                <a:latin typeface="Franklin Gothic Book" pitchFamily="34" charset="0"/>
              </a:rPr>
              <a:t> can do!</a:t>
            </a:r>
            <a:endParaRPr lang="en-US" sz="2400" i="1" dirty="0"/>
          </a:p>
          <a:p>
            <a:endParaRPr lang="en-US" sz="1050" dirty="0"/>
          </a:p>
        </p:txBody>
      </p:sp>
      <p:sp>
        <p:nvSpPr>
          <p:cNvPr id="7" name="Subtitle 2">
            <a:extLst>
              <a:ext uri="{FF2B5EF4-FFF2-40B4-BE49-F238E27FC236}">
                <a16:creationId xmlns:a16="http://schemas.microsoft.com/office/drawing/2014/main" id="{EC63EC50-64AE-B8DE-08DA-A3331CE40459}"/>
              </a:ext>
            </a:extLst>
          </p:cNvPr>
          <p:cNvSpPr txBox="1">
            <a:spLocks/>
          </p:cNvSpPr>
          <p:nvPr/>
        </p:nvSpPr>
        <p:spPr>
          <a:xfrm>
            <a:off x="4927637" y="4695935"/>
            <a:ext cx="2434590" cy="570584"/>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None/>
            </a:pPr>
            <a:r>
              <a:rPr lang="en-US" dirty="0">
                <a:solidFill>
                  <a:schemeClr val="tx1">
                    <a:lumMod val="85000"/>
                    <a:lumOff val="15000"/>
                  </a:schemeClr>
                </a:solidFill>
              </a:rPr>
              <a:t> Dr Peta Miller</a:t>
            </a:r>
          </a:p>
        </p:txBody>
      </p:sp>
      <p:sp>
        <p:nvSpPr>
          <p:cNvPr id="2" name="Subtitle 2">
            <a:extLst>
              <a:ext uri="{FF2B5EF4-FFF2-40B4-BE49-F238E27FC236}">
                <a16:creationId xmlns:a16="http://schemas.microsoft.com/office/drawing/2014/main" id="{FD0C3CE9-51C6-CFF8-0BBB-DDA399A1639F}"/>
              </a:ext>
            </a:extLst>
          </p:cNvPr>
          <p:cNvSpPr txBox="1">
            <a:spLocks/>
          </p:cNvSpPr>
          <p:nvPr/>
        </p:nvSpPr>
        <p:spPr>
          <a:xfrm>
            <a:off x="4386583" y="5506805"/>
            <a:ext cx="3516699" cy="47413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None/>
            </a:pPr>
            <a:r>
              <a:rPr lang="en-US" sz="1200" dirty="0">
                <a:solidFill>
                  <a:schemeClr val="tx1">
                    <a:lumMod val="85000"/>
                    <a:lumOff val="15000"/>
                  </a:schemeClr>
                </a:solidFill>
              </a:rPr>
              <a:t>30 May 2025</a:t>
            </a:r>
          </a:p>
        </p:txBody>
      </p:sp>
      <p:sp>
        <p:nvSpPr>
          <p:cNvPr id="3" name="Subtitle 2">
            <a:extLst>
              <a:ext uri="{FF2B5EF4-FFF2-40B4-BE49-F238E27FC236}">
                <a16:creationId xmlns:a16="http://schemas.microsoft.com/office/drawing/2014/main" id="{E43A173D-B99A-1BBC-3862-6E9C6666ED5E}"/>
              </a:ext>
            </a:extLst>
          </p:cNvPr>
          <p:cNvSpPr txBox="1">
            <a:spLocks/>
          </p:cNvSpPr>
          <p:nvPr/>
        </p:nvSpPr>
        <p:spPr>
          <a:xfrm>
            <a:off x="4386583" y="181047"/>
            <a:ext cx="3516699" cy="959980"/>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None/>
            </a:pPr>
            <a:r>
              <a:rPr lang="en-US" b="1" dirty="0">
                <a:solidFill>
                  <a:schemeClr val="tx2">
                    <a:lumMod val="75000"/>
                    <a:lumOff val="25000"/>
                  </a:schemeClr>
                </a:solidFill>
              </a:rPr>
              <a:t>ACT Australian Education Union</a:t>
            </a:r>
          </a:p>
        </p:txBody>
      </p:sp>
    </p:spTree>
    <p:extLst>
      <p:ext uri="{BB962C8B-B14F-4D97-AF65-F5344CB8AC3E}">
        <p14:creationId xmlns:p14="http://schemas.microsoft.com/office/powerpoint/2010/main" val="316081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72F61C-2FC2-AC57-DAC4-252FAED8171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D706E07-D7E3-A8B9-C9ED-AAE458778967}"/>
              </a:ext>
            </a:extLst>
          </p:cNvPr>
          <p:cNvSpPr txBox="1"/>
          <p:nvPr/>
        </p:nvSpPr>
        <p:spPr>
          <a:xfrm>
            <a:off x="4672383" y="2788785"/>
            <a:ext cx="6947837" cy="3585345"/>
          </a:xfrm>
          <a:prstGeom prst="rect">
            <a:avLst/>
          </a:prstGeom>
        </p:spPr>
        <p:txBody>
          <a:bodyPr vert="horz" lIns="91440" tIns="45720" rIns="91440" bIns="45720" rtlCol="0">
            <a:noAutofit/>
          </a:bodyPr>
          <a:lstStyle/>
          <a:p>
            <a:pPr>
              <a:lnSpc>
                <a:spcPct val="90000"/>
              </a:lnSpc>
              <a:spcBef>
                <a:spcPts val="1000"/>
              </a:spcBef>
            </a:pPr>
            <a:r>
              <a:rPr lang="en-US" sz="2400" dirty="0"/>
              <a:t>Health impact depends on:</a:t>
            </a:r>
          </a:p>
          <a:p>
            <a:pPr marL="342900" indent="-228600">
              <a:lnSpc>
                <a:spcPct val="90000"/>
              </a:lnSpc>
              <a:spcBef>
                <a:spcPts val="1000"/>
              </a:spcBef>
              <a:buFont typeface="Arial" panose="020B0604020202020204" pitchFamily="34" charset="0"/>
              <a:buChar char="•"/>
            </a:pPr>
            <a:r>
              <a:rPr lang="en-US" sz="2200" b="1" dirty="0"/>
              <a:t>Total working hours </a:t>
            </a:r>
            <a:r>
              <a:rPr lang="en-US" sz="2200" dirty="0"/>
              <a:t>and their </a:t>
            </a:r>
            <a:r>
              <a:rPr lang="en-US" sz="2200" b="1" dirty="0"/>
              <a:t>predictability</a:t>
            </a:r>
          </a:p>
          <a:p>
            <a:pPr marL="342900" indent="-228600">
              <a:lnSpc>
                <a:spcPct val="90000"/>
              </a:lnSpc>
              <a:spcBef>
                <a:spcPts val="1000"/>
              </a:spcBef>
              <a:buFont typeface="Arial" panose="020B0604020202020204" pitchFamily="34" charset="0"/>
              <a:buChar char="•"/>
            </a:pPr>
            <a:r>
              <a:rPr lang="en-US" sz="2200" dirty="0"/>
              <a:t>Presence of </a:t>
            </a:r>
            <a:r>
              <a:rPr lang="en-US" sz="2200" b="1" dirty="0"/>
              <a:t>moderating work factors </a:t>
            </a:r>
            <a:r>
              <a:rPr lang="en-US" sz="2200" dirty="0"/>
              <a:t>(like practical and emotional support, resources, and success)</a:t>
            </a:r>
          </a:p>
          <a:p>
            <a:pPr marL="342900" indent="-228600">
              <a:lnSpc>
                <a:spcPct val="90000"/>
              </a:lnSpc>
              <a:spcBef>
                <a:spcPts val="1000"/>
              </a:spcBef>
              <a:buFont typeface="Arial" panose="020B0604020202020204" pitchFamily="34" charset="0"/>
              <a:buChar char="•"/>
            </a:pPr>
            <a:r>
              <a:rPr lang="en-US" sz="2200" dirty="0"/>
              <a:t>Opportunity for genuine rest breaks and task variety when </a:t>
            </a:r>
            <a:r>
              <a:rPr lang="en-US" sz="2200" b="1" dirty="0"/>
              <a:t>at</a:t>
            </a:r>
            <a:r>
              <a:rPr lang="en-US" sz="2200" dirty="0"/>
              <a:t> </a:t>
            </a:r>
            <a:r>
              <a:rPr lang="en-US" sz="2200" b="1" dirty="0"/>
              <a:t>work</a:t>
            </a:r>
          </a:p>
          <a:p>
            <a:pPr marL="342900" indent="-228600">
              <a:lnSpc>
                <a:spcPct val="90000"/>
              </a:lnSpc>
              <a:spcBef>
                <a:spcPts val="1000"/>
              </a:spcBef>
              <a:buFont typeface="Arial" panose="020B0604020202020204" pitchFamily="34" charset="0"/>
              <a:buChar char="•"/>
            </a:pPr>
            <a:r>
              <a:rPr lang="en-US" sz="2200" dirty="0"/>
              <a:t>Opportunities for sleep and recovery </a:t>
            </a:r>
            <a:r>
              <a:rPr lang="en-US" sz="2200" b="1" dirty="0"/>
              <a:t>between</a:t>
            </a:r>
            <a:r>
              <a:rPr lang="en-US" sz="2200" dirty="0"/>
              <a:t> shifts</a:t>
            </a:r>
          </a:p>
          <a:p>
            <a:pPr marL="342900" indent="-228600">
              <a:lnSpc>
                <a:spcPct val="90000"/>
              </a:lnSpc>
              <a:spcBef>
                <a:spcPts val="1000"/>
              </a:spcBef>
              <a:buFont typeface="Arial" panose="020B0604020202020204" pitchFamily="34" charset="0"/>
              <a:buChar char="•"/>
            </a:pPr>
            <a:r>
              <a:rPr lang="en-US" sz="2200" dirty="0"/>
              <a:t>Ability to take </a:t>
            </a:r>
            <a:r>
              <a:rPr lang="en-US" sz="2200" b="1" dirty="0"/>
              <a:t>leave</a:t>
            </a:r>
            <a:r>
              <a:rPr lang="en-US" sz="2200" dirty="0"/>
              <a:t> when needed</a:t>
            </a:r>
          </a:p>
          <a:p>
            <a:pPr marL="342900" indent="-228600">
              <a:lnSpc>
                <a:spcPct val="90000"/>
              </a:lnSpc>
              <a:spcBef>
                <a:spcPts val="1000"/>
              </a:spcBef>
              <a:buFont typeface="Arial" panose="020B0604020202020204" pitchFamily="34" charset="0"/>
              <a:buChar char="•"/>
            </a:pPr>
            <a:r>
              <a:rPr lang="en-US" sz="2200" dirty="0"/>
              <a:t>Worker’s </a:t>
            </a:r>
            <a:r>
              <a:rPr lang="en-US" sz="2200" b="1" dirty="0"/>
              <a:t>health</a:t>
            </a:r>
            <a:r>
              <a:rPr lang="en-US" sz="2200" dirty="0"/>
              <a:t> status and personal circumstances</a:t>
            </a:r>
          </a:p>
        </p:txBody>
      </p:sp>
      <p:sp>
        <p:nvSpPr>
          <p:cNvPr id="5" name="Rectangle 1">
            <a:extLst>
              <a:ext uri="{FF2B5EF4-FFF2-40B4-BE49-F238E27FC236}">
                <a16:creationId xmlns:a16="http://schemas.microsoft.com/office/drawing/2014/main" id="{69442ACF-077A-A5AF-98BE-2AC4BFC16C18}"/>
              </a:ext>
            </a:extLst>
          </p:cNvPr>
          <p:cNvSpPr>
            <a:spLocks noChangeArrowheads="1"/>
          </p:cNvSpPr>
          <p:nvPr/>
        </p:nvSpPr>
        <p:spPr bwMode="auto">
          <a:xfrm>
            <a:off x="4770920" y="1114331"/>
            <a:ext cx="6947837" cy="1415772"/>
          </a:xfrm>
          <a:prstGeom prst="rect">
            <a:avLst/>
          </a:prstGeom>
          <a:solidFill>
            <a:schemeClr val="accent2">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AU" sz="2400" dirty="0">
                <a:latin typeface="+mn-lt"/>
              </a:rPr>
              <a:t>&gt; 55 hours per week </a:t>
            </a:r>
          </a:p>
          <a:p>
            <a:pPr marL="457200" indent="-457200">
              <a:buFont typeface="Arial" panose="020B0604020202020204" pitchFamily="34" charset="0"/>
              <a:buChar char="•"/>
            </a:pPr>
            <a:r>
              <a:rPr lang="en-AU" sz="2400" b="0" i="0" u="none" strike="noStrike" dirty="0">
                <a:effectLst/>
                <a:latin typeface="+mn-lt"/>
              </a:rPr>
              <a:t>39.40% mortalities </a:t>
            </a:r>
          </a:p>
          <a:p>
            <a:pPr marL="457200" indent="-457200">
              <a:buFont typeface="Arial" panose="020B0604020202020204" pitchFamily="34" charset="0"/>
              <a:buChar char="•"/>
            </a:pPr>
            <a:r>
              <a:rPr lang="en-AU" sz="2400" b="0" i="0" u="none" strike="noStrike" dirty="0">
                <a:effectLst/>
                <a:latin typeface="+mn-lt"/>
              </a:rPr>
              <a:t>25.90%</a:t>
            </a:r>
            <a:r>
              <a:rPr lang="en-AU" sz="2400" dirty="0">
                <a:latin typeface="+mn-lt"/>
              </a:rPr>
              <a:t> of morbidities</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(WHO/ILO, 2023; Pega, et al., 2023</a:t>
            </a:r>
            <a:r>
              <a:rPr lang="en-US" altLang="en-US" sz="1400" dirty="0">
                <a:latin typeface="Arial" panose="020B0604020202020204" pitchFamily="34" charset="0"/>
                <a:cs typeface="Arial" panose="020B0604020202020204" pitchFamily="34"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FA69A6D2-60FD-8747-BB42-EF993768BE1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618" r="18618"/>
          <a:stretch/>
        </p:blipFill>
        <p:spPr>
          <a:xfrm flipH="1">
            <a:off x="-1359663" y="0"/>
            <a:ext cx="594659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extBox 7">
            <a:extLst>
              <a:ext uri="{FF2B5EF4-FFF2-40B4-BE49-F238E27FC236}">
                <a16:creationId xmlns:a16="http://schemas.microsoft.com/office/drawing/2014/main" id="{00019297-19AA-1527-B5CB-09D538C29BC1}"/>
              </a:ext>
            </a:extLst>
          </p:cNvPr>
          <p:cNvSpPr txBox="1"/>
          <p:nvPr/>
        </p:nvSpPr>
        <p:spPr>
          <a:xfrm flipH="1">
            <a:off x="-733192" y="6858000"/>
            <a:ext cx="5946595" cy="230832"/>
          </a:xfrm>
          <a:prstGeom prst="rect">
            <a:avLst/>
          </a:prstGeom>
          <a:noFill/>
        </p:spPr>
        <p:txBody>
          <a:bodyPr wrap="square" rtlCol="0">
            <a:spAutoFit/>
          </a:bodyPr>
          <a:lstStyle/>
          <a:p>
            <a:r>
              <a:rPr lang="en-AU" sz="900" dirty="0">
                <a:hlinkClick r:id="rId4" tooltip="https://researchleap.com/cooperative-classroom-best-prepare-new-generations-21st-century-practice/"/>
              </a:rPr>
              <a:t>This Photo</a:t>
            </a:r>
            <a:r>
              <a:rPr lang="en-AU" sz="900" dirty="0"/>
              <a:t> by Unknown Author is licensed under </a:t>
            </a:r>
            <a:r>
              <a:rPr lang="en-AU" sz="900" dirty="0">
                <a:hlinkClick r:id="rId5" tooltip="https://creativecommons.org/licenses/by/3.0/"/>
              </a:rPr>
              <a:t>CC BY</a:t>
            </a:r>
            <a:endParaRPr lang="en-AU" sz="900" dirty="0"/>
          </a:p>
        </p:txBody>
      </p:sp>
      <p:sp>
        <p:nvSpPr>
          <p:cNvPr id="7" name="TextBox 6">
            <a:extLst>
              <a:ext uri="{FF2B5EF4-FFF2-40B4-BE49-F238E27FC236}">
                <a16:creationId xmlns:a16="http://schemas.microsoft.com/office/drawing/2014/main" id="{4E2691AF-56BB-3158-DE82-40E2526DCBBF}"/>
              </a:ext>
            </a:extLst>
          </p:cNvPr>
          <p:cNvSpPr txBox="1"/>
          <p:nvPr/>
        </p:nvSpPr>
        <p:spPr>
          <a:xfrm>
            <a:off x="778933" y="176211"/>
            <a:ext cx="10939824" cy="90047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a:lnSpc>
                <a:spcPct val="90000"/>
              </a:lnSpc>
              <a:spcBef>
                <a:spcPct val="0"/>
              </a:spcBef>
              <a:spcAft>
                <a:spcPts val="600"/>
              </a:spcAft>
            </a:pPr>
            <a:r>
              <a:rPr lang="en-US" sz="4000" dirty="0">
                <a:solidFill>
                  <a:srgbClr val="0055A5"/>
                </a:solidFill>
                <a:latin typeface="Franklin Gothic Book" pitchFamily="34" charset="0"/>
              </a:rPr>
              <a:t>Long working hours </a:t>
            </a:r>
          </a:p>
        </p:txBody>
      </p:sp>
    </p:spTree>
    <p:extLst>
      <p:ext uri="{BB962C8B-B14F-4D97-AF65-F5344CB8AC3E}">
        <p14:creationId xmlns:p14="http://schemas.microsoft.com/office/powerpoint/2010/main" val="9289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87C619-7143-1D5E-284D-2001CD4B0B61}"/>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C78363B-2AB0-2FC7-2FB8-2236B3531107}"/>
              </a:ext>
            </a:extLst>
          </p:cNvPr>
          <p:cNvSpPr txBox="1"/>
          <p:nvPr/>
        </p:nvSpPr>
        <p:spPr>
          <a:xfrm>
            <a:off x="705753" y="206945"/>
            <a:ext cx="7958187" cy="1348533"/>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4000" b="0" dirty="0">
                <a:ln w="3175" cmpd="sng">
                  <a:noFill/>
                </a:ln>
                <a:solidFill>
                  <a:schemeClr val="tx2">
                    <a:lumMod val="75000"/>
                    <a:lumOff val="25000"/>
                  </a:schemeClr>
                </a:solidFill>
                <a:latin typeface="+mj-lt"/>
                <a:ea typeface="+mj-ea"/>
                <a:cs typeface="+mj-cs"/>
              </a:rPr>
              <a:t>Cognitive and physical performance impairment </a:t>
            </a:r>
          </a:p>
        </p:txBody>
      </p:sp>
      <p:sp>
        <p:nvSpPr>
          <p:cNvPr id="2" name="Text Placeholder 2">
            <a:extLst>
              <a:ext uri="{FF2B5EF4-FFF2-40B4-BE49-F238E27FC236}">
                <a16:creationId xmlns:a16="http://schemas.microsoft.com/office/drawing/2014/main" id="{4B152A53-CA0A-A994-8B6D-2F923F626487}"/>
              </a:ext>
            </a:extLst>
          </p:cNvPr>
          <p:cNvSpPr txBox="1">
            <a:spLocks/>
          </p:cNvSpPr>
          <p:nvPr/>
        </p:nvSpPr>
        <p:spPr>
          <a:xfrm>
            <a:off x="705753" y="1555479"/>
            <a:ext cx="7446854" cy="3473722"/>
          </a:xfrm>
          <a:prstGeom prst="rect">
            <a:avLst/>
          </a:prstGeom>
        </p:spPr>
        <p:txBody>
          <a:bodyPr vert="horz" lIns="91440" tIns="45720" rIns="91440" bIns="45720" rtlCol="0">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nSpc>
                <a:spcPct val="90000"/>
              </a:lnSpc>
              <a:spcAft>
                <a:spcPts val="600"/>
              </a:spcAft>
              <a:buFont typeface="Arial" panose="020B0604020202020204" pitchFamily="34" charset="0"/>
              <a:buChar char="•"/>
            </a:pPr>
            <a:r>
              <a:rPr lang="en-US" sz="2200" dirty="0">
                <a:solidFill>
                  <a:schemeClr val="tx1"/>
                </a:solidFill>
              </a:rPr>
              <a:t>50% slower reaction times and accuracy</a:t>
            </a:r>
          </a:p>
          <a:p>
            <a:pPr lvl="1" indent="-228600">
              <a:lnSpc>
                <a:spcPct val="90000"/>
              </a:lnSpc>
              <a:spcAft>
                <a:spcPts val="600"/>
              </a:spcAft>
              <a:buFont typeface="Arial" panose="020B0604020202020204" pitchFamily="34" charset="0"/>
              <a:buChar char="•"/>
            </a:pPr>
            <a:r>
              <a:rPr lang="en-US" sz="2000" dirty="0"/>
              <a:t>&gt; Attention tunneling = &lt; situational awareness</a:t>
            </a:r>
          </a:p>
          <a:p>
            <a:pPr lvl="1" indent="-228600">
              <a:lnSpc>
                <a:spcPct val="90000"/>
              </a:lnSpc>
              <a:spcAft>
                <a:spcPts val="600"/>
              </a:spcAft>
              <a:buFont typeface="Arial" panose="020B0604020202020204" pitchFamily="34" charset="0"/>
              <a:buChar char="•"/>
            </a:pPr>
            <a:r>
              <a:rPr lang="en-US" sz="2000" dirty="0"/>
              <a:t>&lt; Concentration and memory  </a:t>
            </a:r>
          </a:p>
          <a:p>
            <a:pPr lvl="1" indent="-228600">
              <a:lnSpc>
                <a:spcPct val="90000"/>
              </a:lnSpc>
              <a:spcAft>
                <a:spcPts val="600"/>
              </a:spcAft>
              <a:buFont typeface="Arial" panose="020B0604020202020204" pitchFamily="34" charset="0"/>
              <a:buChar char="•"/>
            </a:pPr>
            <a:r>
              <a:rPr lang="en-US" sz="2000" dirty="0"/>
              <a:t>&lt; Organised thinking &gt; Reliance on ‘heuristics’ - unconscious mental shortcuts</a:t>
            </a:r>
          </a:p>
          <a:p>
            <a:pPr lvl="1" indent="-228600">
              <a:lnSpc>
                <a:spcPct val="90000"/>
              </a:lnSpc>
              <a:spcAft>
                <a:spcPts val="600"/>
              </a:spcAft>
              <a:buFont typeface="Arial" panose="020B0604020202020204" pitchFamily="34" charset="0"/>
              <a:buChar char="•"/>
            </a:pPr>
            <a:r>
              <a:rPr lang="en-US" sz="2000" dirty="0"/>
              <a:t>&gt; Bias in decision making </a:t>
            </a:r>
          </a:p>
          <a:p>
            <a:pPr lvl="1" indent="-228600">
              <a:lnSpc>
                <a:spcPct val="90000"/>
              </a:lnSpc>
              <a:spcAft>
                <a:spcPts val="600"/>
              </a:spcAft>
              <a:buFont typeface="Arial" panose="020B0604020202020204" pitchFamily="34" charset="0"/>
              <a:buChar char="•"/>
            </a:pPr>
            <a:r>
              <a:rPr lang="en-US" sz="2000" dirty="0"/>
              <a:t>&gt; Deference to power and pressures</a:t>
            </a:r>
          </a:p>
          <a:p>
            <a:pPr indent="-228600">
              <a:lnSpc>
                <a:spcPct val="90000"/>
              </a:lnSpc>
              <a:spcAft>
                <a:spcPts val="600"/>
              </a:spcAft>
              <a:buFont typeface="Arial" panose="020B0604020202020204" pitchFamily="34" charset="0"/>
              <a:buChar char="•"/>
            </a:pPr>
            <a:r>
              <a:rPr lang="en-US" sz="2200" dirty="0">
                <a:solidFill>
                  <a:schemeClr val="tx1"/>
                </a:solidFill>
              </a:rPr>
              <a:t>&gt;Task shedding </a:t>
            </a:r>
            <a:r>
              <a:rPr lang="en-US" sz="1600" dirty="0">
                <a:solidFill>
                  <a:schemeClr val="tx1"/>
                </a:solidFill>
              </a:rPr>
              <a:t>(adaptive or nonadaptive) </a:t>
            </a:r>
            <a:endParaRPr lang="en-US" sz="2400" dirty="0">
              <a:solidFill>
                <a:schemeClr val="tx1"/>
              </a:solidFill>
            </a:endParaRPr>
          </a:p>
          <a:p>
            <a:pPr indent="-228600">
              <a:lnSpc>
                <a:spcPct val="90000"/>
              </a:lnSpc>
              <a:spcAft>
                <a:spcPts val="600"/>
              </a:spcAft>
              <a:buFont typeface="Arial" panose="020B0604020202020204" pitchFamily="34" charset="0"/>
              <a:buChar char="•"/>
            </a:pPr>
            <a:r>
              <a:rPr lang="en-US" sz="2200" dirty="0">
                <a:solidFill>
                  <a:schemeClr val="tx1"/>
                </a:solidFill>
              </a:rPr>
              <a:t>&gt; Increased reliance on training </a:t>
            </a:r>
            <a:r>
              <a:rPr lang="en-US" sz="1600" dirty="0">
                <a:solidFill>
                  <a:schemeClr val="tx1"/>
                </a:solidFill>
              </a:rPr>
              <a:t>(adaptive or nonadaptive) </a:t>
            </a:r>
            <a:endParaRPr lang="en-US" sz="2400" dirty="0">
              <a:solidFill>
                <a:schemeClr val="tx1"/>
              </a:solidFill>
            </a:endParaRPr>
          </a:p>
          <a:p>
            <a:pPr indent="-228600">
              <a:lnSpc>
                <a:spcPct val="90000"/>
              </a:lnSpc>
              <a:spcAft>
                <a:spcPts val="600"/>
              </a:spcAft>
              <a:buFont typeface="Arial" panose="020B0604020202020204" pitchFamily="34" charset="0"/>
              <a:buChar char="•"/>
            </a:pPr>
            <a:r>
              <a:rPr lang="en-US" sz="2200" dirty="0">
                <a:solidFill>
                  <a:schemeClr val="tx1"/>
                </a:solidFill>
              </a:rPr>
              <a:t>&lt;Muscle strength and endurance</a:t>
            </a:r>
          </a:p>
        </p:txBody>
      </p:sp>
      <p:pic>
        <p:nvPicPr>
          <p:cNvPr id="5" name="Picture 4">
            <a:extLst>
              <a:ext uri="{FF2B5EF4-FFF2-40B4-BE49-F238E27FC236}">
                <a16:creationId xmlns:a16="http://schemas.microsoft.com/office/drawing/2014/main" id="{667254F7-84A6-D156-2038-FBE1CEE487A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018" r="21018"/>
          <a:stretch/>
        </p:blipFill>
        <p:spPr>
          <a:xfrm>
            <a:off x="7819338" y="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0A0F8896-4A13-5AD6-28BC-9BCAD5404C01}"/>
              </a:ext>
            </a:extLst>
          </p:cNvPr>
          <p:cNvSpPr txBox="1"/>
          <p:nvPr/>
        </p:nvSpPr>
        <p:spPr>
          <a:xfrm>
            <a:off x="235881" y="6124895"/>
            <a:ext cx="7347577" cy="317459"/>
          </a:xfrm>
          <a:prstGeom prst="rect">
            <a:avLst/>
          </a:prstGeom>
          <a:noFill/>
        </p:spPr>
        <p:txBody>
          <a:bodyPr wrap="square">
            <a:spAutoFit/>
          </a:bodyPr>
          <a:lstStyle/>
          <a:p>
            <a:pPr marL="371465" lvl="1" algn="r" defTabSz="742932">
              <a:spcAft>
                <a:spcPts val="600"/>
              </a:spcAft>
              <a:defRPr/>
            </a:pPr>
            <a:r>
              <a:rPr lang="en-US" sz="14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van Dijk et al 2019;</a:t>
            </a:r>
            <a:r>
              <a:rPr lang="en-AU" sz="140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Jackson and Frame 2018; Moser et al 2013; Drew et al 2012</a:t>
            </a:r>
          </a:p>
        </p:txBody>
      </p:sp>
      <p:sp>
        <p:nvSpPr>
          <p:cNvPr id="6" name="TextBox 5">
            <a:extLst>
              <a:ext uri="{FF2B5EF4-FFF2-40B4-BE49-F238E27FC236}">
                <a16:creationId xmlns:a16="http://schemas.microsoft.com/office/drawing/2014/main" id="{FCCC0C48-13EA-3B99-468F-E1D1883E308A}"/>
              </a:ext>
            </a:extLst>
          </p:cNvPr>
          <p:cNvSpPr txBox="1"/>
          <p:nvPr/>
        </p:nvSpPr>
        <p:spPr>
          <a:xfrm>
            <a:off x="983512" y="5029201"/>
            <a:ext cx="6891336" cy="1023422"/>
          </a:xfrm>
          <a:prstGeom prst="rect">
            <a:avLst/>
          </a:prstGeom>
          <a:noFill/>
        </p:spPr>
        <p:txBody>
          <a:bodyPr wrap="square">
            <a:spAutoFit/>
          </a:bodyPr>
          <a:lstStyle/>
          <a:p>
            <a:pPr marL="0" lvl="1" algn="ctr">
              <a:lnSpc>
                <a:spcPct val="90000"/>
              </a:lnSpc>
              <a:spcAft>
                <a:spcPts val="600"/>
              </a:spcAft>
            </a:pPr>
            <a:r>
              <a:rPr lang="en-US" sz="2000" dirty="0">
                <a:solidFill>
                  <a:schemeClr val="accent2">
                    <a:lumMod val="75000"/>
                  </a:schemeClr>
                </a:solidFill>
              </a:rPr>
              <a:t>= </a:t>
            </a:r>
          </a:p>
          <a:p>
            <a:pPr marL="0" lvl="1">
              <a:lnSpc>
                <a:spcPct val="90000"/>
              </a:lnSpc>
              <a:spcAft>
                <a:spcPts val="600"/>
              </a:spcAft>
            </a:pPr>
            <a:r>
              <a:rPr lang="en-US" sz="1800" dirty="0">
                <a:solidFill>
                  <a:schemeClr val="accent2">
                    <a:lumMod val="75000"/>
                  </a:schemeClr>
                </a:solidFill>
              </a:rPr>
              <a:t>&gt; Errors - slips, lapses, execution errors, knowledge mistakes </a:t>
            </a:r>
          </a:p>
          <a:p>
            <a:pPr marL="0" lvl="1">
              <a:lnSpc>
                <a:spcPct val="90000"/>
              </a:lnSpc>
              <a:spcAft>
                <a:spcPts val="600"/>
              </a:spcAft>
            </a:pPr>
            <a:r>
              <a:rPr lang="en-US" sz="1800" dirty="0">
                <a:solidFill>
                  <a:schemeClr val="accent2">
                    <a:lumMod val="75000"/>
                  </a:schemeClr>
                </a:solidFill>
              </a:rPr>
              <a:t>&gt; Workarounds and rule violations</a:t>
            </a:r>
          </a:p>
        </p:txBody>
      </p:sp>
    </p:spTree>
    <p:extLst>
      <p:ext uri="{BB962C8B-B14F-4D97-AF65-F5344CB8AC3E}">
        <p14:creationId xmlns:p14="http://schemas.microsoft.com/office/powerpoint/2010/main" val="256652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3028B0C-5348-1B62-5809-E85B63FDEB4F}"/>
              </a:ext>
            </a:extLst>
          </p:cNvPr>
          <p:cNvSpPr txBox="1">
            <a:spLocks/>
          </p:cNvSpPr>
          <p:nvPr/>
        </p:nvSpPr>
        <p:spPr>
          <a:xfrm>
            <a:off x="378441" y="228735"/>
            <a:ext cx="9619366" cy="6380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defRPr/>
            </a:pPr>
            <a:r>
              <a:rPr lang="en-US" sz="4000" dirty="0">
                <a:ln w="3175" cmpd="sng">
                  <a:noFill/>
                </a:ln>
                <a:solidFill>
                  <a:srgbClr val="0055A5"/>
                </a:solidFill>
                <a:latin typeface="Franklin Gothic Book" pitchFamily="34" charset="0"/>
              </a:rPr>
              <a:t>Emotional and behavioural reactions</a:t>
            </a:r>
          </a:p>
        </p:txBody>
      </p:sp>
      <p:graphicFrame>
        <p:nvGraphicFramePr>
          <p:cNvPr id="4" name="Diagram 3"/>
          <p:cNvGraphicFramePr/>
          <p:nvPr>
            <p:extLst>
              <p:ext uri="{D42A27DB-BD31-4B8C-83A1-F6EECF244321}">
                <p14:modId xmlns:p14="http://schemas.microsoft.com/office/powerpoint/2010/main" val="4263717788"/>
              </p:ext>
            </p:extLst>
          </p:nvPr>
        </p:nvGraphicFramePr>
        <p:xfrm>
          <a:off x="251747" y="1056189"/>
          <a:ext cx="9993940" cy="4995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A99733A-E808-642F-99A5-EDD6E30B9572}"/>
              </a:ext>
            </a:extLst>
          </p:cNvPr>
          <p:cNvSpPr txBox="1"/>
          <p:nvPr/>
        </p:nvSpPr>
        <p:spPr>
          <a:xfrm>
            <a:off x="1556972" y="6180607"/>
            <a:ext cx="10383282" cy="307777"/>
          </a:xfrm>
          <a:prstGeom prst="rect">
            <a:avLst/>
          </a:prstGeom>
          <a:noFill/>
        </p:spPr>
        <p:txBody>
          <a:bodyPr wrap="square">
            <a:spAutoFit/>
          </a:bodyPr>
          <a:lstStyle/>
          <a:p>
            <a:pPr marL="278606" lvl="1" defTabSz="557213">
              <a:defRPr/>
            </a:pPr>
            <a:r>
              <a:rPr lang="en-AU" sz="1400" dirty="0">
                <a:solidFill>
                  <a:schemeClr val="bg1">
                    <a:lumMod val="50000"/>
                  </a:schemeClr>
                </a:solidFill>
                <a:cs typeface="Arial" panose="020B0604020202020204" pitchFamily="34" charset="0"/>
              </a:rPr>
              <a:t>*Dickie, Kidson and March 2025, </a:t>
            </a:r>
            <a:r>
              <a:rPr lang="en-US" sz="1400" dirty="0">
                <a:solidFill>
                  <a:schemeClr val="bg1">
                    <a:lumMod val="50000"/>
                  </a:schemeClr>
                </a:solidFill>
                <a:cs typeface="Arial" panose="020B0604020202020204" pitchFamily="34" charset="0"/>
              </a:rPr>
              <a:t>van Dijk et al. 2019, </a:t>
            </a:r>
            <a:r>
              <a:rPr lang="en-AU" sz="1400" dirty="0">
                <a:solidFill>
                  <a:schemeClr val="bg1">
                    <a:lumMod val="50000"/>
                  </a:schemeClr>
                </a:solidFill>
                <a:cs typeface="Arial" panose="020B0604020202020204" pitchFamily="34" charset="0"/>
              </a:rPr>
              <a:t>Jackson and Frame 2018, Moser et al. 2013, Drew et al 2012 </a:t>
            </a:r>
          </a:p>
        </p:txBody>
      </p:sp>
      <p:sp>
        <p:nvSpPr>
          <p:cNvPr id="5" name="TextBox 4">
            <a:extLst>
              <a:ext uri="{FF2B5EF4-FFF2-40B4-BE49-F238E27FC236}">
                <a16:creationId xmlns:a16="http://schemas.microsoft.com/office/drawing/2014/main" id="{F7509B6C-3A83-26C9-A5D4-F49DB430F25F}"/>
              </a:ext>
            </a:extLst>
          </p:cNvPr>
          <p:cNvSpPr txBox="1"/>
          <p:nvPr/>
        </p:nvSpPr>
        <p:spPr>
          <a:xfrm>
            <a:off x="10339955" y="1633225"/>
            <a:ext cx="1694566" cy="2308324"/>
          </a:xfrm>
          <a:prstGeom prst="rect">
            <a:avLst/>
          </a:prstGeom>
          <a:solidFill>
            <a:srgbClr val="7030A0"/>
          </a:solidFill>
        </p:spPr>
        <p:txBody>
          <a:bodyPr wrap="square">
            <a:spAutoFit/>
          </a:bodyPr>
          <a:lstStyle/>
          <a:p>
            <a:pPr algn="ctr"/>
            <a:r>
              <a:rPr lang="en-US" dirty="0">
                <a:solidFill>
                  <a:schemeClr val="bg1"/>
                </a:solidFill>
                <a:cs typeface="Arial" panose="020B0604020202020204" pitchFamily="34" charset="0"/>
              </a:rPr>
              <a:t>Stress impairs performance and education services</a:t>
            </a:r>
          </a:p>
          <a:p>
            <a:pPr algn="ctr"/>
            <a:r>
              <a:rPr lang="en-US" dirty="0">
                <a:solidFill>
                  <a:schemeClr val="bg1"/>
                </a:solidFill>
                <a:cs typeface="Arial" panose="020B0604020202020204" pitchFamily="34" charset="0"/>
              </a:rPr>
              <a:t> and </a:t>
            </a:r>
          </a:p>
          <a:p>
            <a:pPr algn="ctr"/>
            <a:r>
              <a:rPr lang="en-US" dirty="0">
                <a:solidFill>
                  <a:schemeClr val="bg1"/>
                </a:solidFill>
                <a:cs typeface="Arial" panose="020B0604020202020204" pitchFamily="34" charset="0"/>
              </a:rPr>
              <a:t>poor performance is </a:t>
            </a:r>
            <a:r>
              <a:rPr lang="en-US" i="1" dirty="0">
                <a:solidFill>
                  <a:schemeClr val="bg1"/>
                </a:solidFill>
                <a:cs typeface="Arial" panose="020B0604020202020204" pitchFamily="34" charset="0"/>
              </a:rPr>
              <a:t>highly</a:t>
            </a:r>
            <a:r>
              <a:rPr lang="en-US" dirty="0">
                <a:solidFill>
                  <a:schemeClr val="bg1"/>
                </a:solidFill>
                <a:cs typeface="Arial" panose="020B0604020202020204" pitchFamily="34" charset="0"/>
              </a:rPr>
              <a:t> stressful</a:t>
            </a:r>
          </a:p>
        </p:txBody>
      </p:sp>
    </p:spTree>
    <p:extLst>
      <p:ext uri="{BB962C8B-B14F-4D97-AF65-F5344CB8AC3E}">
        <p14:creationId xmlns:p14="http://schemas.microsoft.com/office/powerpoint/2010/main" val="17150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descr="Head with Gears">
            <a:extLst>
              <a:ext uri="{FF2B5EF4-FFF2-40B4-BE49-F238E27FC236}">
                <a16:creationId xmlns:a16="http://schemas.microsoft.com/office/drawing/2014/main" id="{8D9DC51D-29DA-E954-071F-D8CFBD6918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4071" y="1744515"/>
            <a:ext cx="4255861" cy="4255861"/>
          </a:xfrm>
          <a:prstGeom prst="rect">
            <a:avLst/>
          </a:prstGeom>
        </p:spPr>
      </p:pic>
      <p:sp>
        <p:nvSpPr>
          <p:cNvPr id="42" name="Freeform: Shape 41">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dirty="0"/>
          </a:p>
        </p:txBody>
      </p:sp>
      <p:sp>
        <p:nvSpPr>
          <p:cNvPr id="16" name="Title 15">
            <a:extLst>
              <a:ext uri="{FF2B5EF4-FFF2-40B4-BE49-F238E27FC236}">
                <a16:creationId xmlns:a16="http://schemas.microsoft.com/office/drawing/2014/main" id="{664806F4-EF0B-4297-B02E-FBCDC43E187E}"/>
              </a:ext>
            </a:extLst>
          </p:cNvPr>
          <p:cNvSpPr>
            <a:spLocks noGrp="1"/>
          </p:cNvSpPr>
          <p:nvPr>
            <p:ph type="title"/>
          </p:nvPr>
        </p:nvSpPr>
        <p:spPr>
          <a:xfrm>
            <a:off x="5622061" y="1126810"/>
            <a:ext cx="5649349" cy="2692399"/>
          </a:xfrm>
        </p:spPr>
        <p:txBody>
          <a:bodyPr vert="horz" lIns="91440" tIns="45720" rIns="91440" bIns="45720" rtlCol="0" anchor="b">
            <a:normAutofit/>
          </a:bodyPr>
          <a:lstStyle/>
          <a:p>
            <a:r>
              <a:rPr lang="en-US" sz="6600" kern="1200" dirty="0">
                <a:ln w="3175" cmpd="sng">
                  <a:noFill/>
                </a:ln>
                <a:solidFill>
                  <a:srgbClr val="FFFFFF"/>
                </a:solidFill>
                <a:latin typeface="+mj-lt"/>
                <a:ea typeface="+mj-ea"/>
                <a:cs typeface="+mj-cs"/>
              </a:rPr>
              <a:t>Stress models</a:t>
            </a:r>
          </a:p>
        </p:txBody>
      </p:sp>
      <p:sp>
        <p:nvSpPr>
          <p:cNvPr id="21" name="Text Placeholder 2">
            <a:extLst>
              <a:ext uri="{FF2B5EF4-FFF2-40B4-BE49-F238E27FC236}">
                <a16:creationId xmlns:a16="http://schemas.microsoft.com/office/drawing/2014/main" id="{A69AF7D9-9C4A-72AD-BA92-4A5E63751531}"/>
              </a:ext>
            </a:extLst>
          </p:cNvPr>
          <p:cNvSpPr>
            <a:spLocks noGrp="1"/>
          </p:cNvSpPr>
          <p:nvPr>
            <p:ph type="body" idx="1"/>
          </p:nvPr>
        </p:nvSpPr>
        <p:spPr>
          <a:xfrm>
            <a:off x="5622061" y="4312561"/>
            <a:ext cx="5649349" cy="1687815"/>
          </a:xfrm>
        </p:spPr>
        <p:txBody>
          <a:bodyPr vert="horz" lIns="91440" tIns="45720" rIns="91440" bIns="45720" rtlCol="0" anchor="t">
            <a:normAutofit/>
          </a:bodyPr>
          <a:lstStyle/>
          <a:p>
            <a:r>
              <a:rPr lang="en-US" sz="2000" kern="1200" dirty="0">
                <a:ln w="3175" cmpd="sng">
                  <a:noFill/>
                </a:ln>
                <a:solidFill>
                  <a:srgbClr val="FFFFFF"/>
                </a:solidFill>
                <a:latin typeface="+mn-lt"/>
                <a:ea typeface="+mn-ea"/>
                <a:cs typeface="+mn-cs"/>
              </a:rPr>
              <a:t>Knowledge about evidence-based stress models and controls gives you information to powerfully advocate for safer and healthier work design</a:t>
            </a:r>
          </a:p>
          <a:p>
            <a:r>
              <a:rPr lang="en-US" sz="2000" kern="1200" dirty="0">
                <a:ln w="3175" cmpd="sng">
                  <a:noFill/>
                </a:ln>
                <a:solidFill>
                  <a:srgbClr val="FFFFFF"/>
                </a:solidFill>
                <a:latin typeface="+mn-lt"/>
                <a:ea typeface="+mn-ea"/>
                <a:cs typeface="+mn-cs"/>
              </a:rPr>
              <a:t>These models are understood and supported by WHS regulators</a:t>
            </a:r>
            <a:r>
              <a:rPr lang="en-US" sz="2000" dirty="0">
                <a:ln w="3175" cmpd="sng">
                  <a:noFill/>
                </a:ln>
                <a:solidFill>
                  <a:srgbClr val="FFFFFF"/>
                </a:solidFill>
              </a:rPr>
              <a:t>!</a:t>
            </a:r>
            <a:endParaRPr lang="en-US" sz="2000" kern="1200" dirty="0">
              <a:solidFill>
                <a:srgbClr val="FFFFFF"/>
              </a:solidFill>
              <a:latin typeface="+mn-lt"/>
              <a:ea typeface="+mn-ea"/>
              <a:cs typeface="+mn-cs"/>
            </a:endParaRPr>
          </a:p>
        </p:txBody>
      </p:sp>
      <p:sp>
        <p:nvSpPr>
          <p:cNvPr id="44"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130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41369-5F7F-4AA6-9A48-6ED77E6217D0}"/>
              </a:ext>
            </a:extLst>
          </p:cNvPr>
          <p:cNvSpPr txBox="1"/>
          <p:nvPr/>
        </p:nvSpPr>
        <p:spPr>
          <a:xfrm>
            <a:off x="8189411" y="2359215"/>
            <a:ext cx="3862304" cy="1754326"/>
          </a:xfrm>
          <a:prstGeom prst="rect">
            <a:avLst/>
          </a:prstGeom>
          <a:noFill/>
        </p:spPr>
        <p:txBody>
          <a:bodyPr wrap="square" rtlCol="0">
            <a:spAutoFit/>
          </a:bodyPr>
          <a:lstStyle/>
          <a:p>
            <a:pPr algn="ctr"/>
            <a:r>
              <a:rPr lang="en-US" sz="3600" dirty="0">
                <a:solidFill>
                  <a:schemeClr val="bg1"/>
                </a:solidFill>
                <a:latin typeface="+mj-lt"/>
                <a:ea typeface="+mj-ea"/>
                <a:cs typeface="+mj-cs"/>
              </a:rPr>
              <a:t>Individuals can be a workplace hazard</a:t>
            </a:r>
          </a:p>
        </p:txBody>
      </p:sp>
      <p:pic>
        <p:nvPicPr>
          <p:cNvPr id="2" name="Picture 1">
            <a:extLst>
              <a:ext uri="{FF2B5EF4-FFF2-40B4-BE49-F238E27FC236}">
                <a16:creationId xmlns:a16="http://schemas.microsoft.com/office/drawing/2014/main" id="{AB922328-F664-294C-E130-5E067C3F882E}"/>
              </a:ext>
            </a:extLst>
          </p:cNvPr>
          <p:cNvPicPr>
            <a:picLocks noChangeAspect="1"/>
          </p:cNvPicPr>
          <p:nvPr/>
        </p:nvPicPr>
        <p:blipFill rotWithShape="1">
          <a:blip r:embed="rId3"/>
          <a:srcRect l="14475" t="22686" r="39356" b="27714"/>
          <a:stretch/>
        </p:blipFill>
        <p:spPr>
          <a:xfrm>
            <a:off x="6390780" y="361020"/>
            <a:ext cx="5660935" cy="5703894"/>
          </a:xfrm>
          <a:prstGeom prst="rect">
            <a:avLst/>
          </a:prstGeom>
        </p:spPr>
      </p:pic>
      <p:sp>
        <p:nvSpPr>
          <p:cNvPr id="10" name="Title 9">
            <a:extLst>
              <a:ext uri="{FF2B5EF4-FFF2-40B4-BE49-F238E27FC236}">
                <a16:creationId xmlns:a16="http://schemas.microsoft.com/office/drawing/2014/main" id="{4281CD9A-4197-F790-3AC2-5163A9D8842B}"/>
              </a:ext>
            </a:extLst>
          </p:cNvPr>
          <p:cNvSpPr txBox="1">
            <a:spLocks/>
          </p:cNvSpPr>
          <p:nvPr/>
        </p:nvSpPr>
        <p:spPr>
          <a:xfrm>
            <a:off x="670842" y="361020"/>
            <a:ext cx="5660935" cy="664569"/>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lnSpc>
                <a:spcPct val="80000"/>
              </a:lnSpc>
              <a:spcBef>
                <a:spcPts val="0"/>
              </a:spcBef>
              <a:spcAft>
                <a:spcPts val="1200"/>
              </a:spcAft>
            </a:pPr>
            <a:r>
              <a:rPr lang="en-US" sz="4300" dirty="0">
                <a:solidFill>
                  <a:srgbClr val="0055A5"/>
                </a:solidFill>
                <a:latin typeface="Franklin Gothic Book" pitchFamily="34" charset="0"/>
                <a:ea typeface="+mn-ea"/>
                <a:cs typeface="+mn-cs"/>
              </a:rPr>
              <a:t>Job Demand Control Model </a:t>
            </a:r>
            <a:endParaRPr lang="en-AU" sz="4300" dirty="0">
              <a:solidFill>
                <a:srgbClr val="0055A5"/>
              </a:solidFill>
              <a:latin typeface="Franklin Gothic Book" pitchFamily="34" charset="0"/>
              <a:ea typeface="+mn-ea"/>
              <a:cs typeface="+mn-cs"/>
            </a:endParaRPr>
          </a:p>
        </p:txBody>
      </p:sp>
      <p:sp>
        <p:nvSpPr>
          <p:cNvPr id="4" name="Text Placeholder 3">
            <a:extLst>
              <a:ext uri="{FF2B5EF4-FFF2-40B4-BE49-F238E27FC236}">
                <a16:creationId xmlns:a16="http://schemas.microsoft.com/office/drawing/2014/main" id="{55E56304-9145-4E96-B0EE-BF222AF24500}"/>
              </a:ext>
            </a:extLst>
          </p:cNvPr>
          <p:cNvSpPr txBox="1">
            <a:spLocks/>
          </p:cNvSpPr>
          <p:nvPr/>
        </p:nvSpPr>
        <p:spPr>
          <a:xfrm>
            <a:off x="670842" y="1601284"/>
            <a:ext cx="6055635" cy="414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Considers</a:t>
            </a:r>
          </a:p>
          <a:p>
            <a:pPr marL="342900" indent="-342900">
              <a:buFont typeface="Wingdings" panose="05000000000000000000" pitchFamily="2" charset="2"/>
              <a:buChar char="§"/>
            </a:pPr>
            <a:r>
              <a:rPr lang="en-US" sz="2200" b="1" dirty="0"/>
              <a:t>Job demands </a:t>
            </a:r>
            <a:r>
              <a:rPr lang="en-US" sz="2200" dirty="0"/>
              <a:t>(workload) - physical, psychological, social, or organisational aspects of the job, required to sustain work effort or skills </a:t>
            </a:r>
          </a:p>
          <a:p>
            <a:pPr marL="342900" indent="-342900">
              <a:buFont typeface="Wingdings" panose="05000000000000000000" pitchFamily="2" charset="2"/>
              <a:buChar char="§"/>
            </a:pPr>
            <a:r>
              <a:rPr lang="en-US" sz="2200" b="1" dirty="0"/>
              <a:t>Job decision latitude</a:t>
            </a:r>
          </a:p>
          <a:p>
            <a:pPr marL="0" indent="0">
              <a:buNone/>
            </a:pPr>
            <a:endParaRPr lang="en-US" sz="2200" b="1" dirty="0"/>
          </a:p>
          <a:p>
            <a:pPr marL="0" indent="0">
              <a:buNone/>
            </a:pPr>
            <a:r>
              <a:rPr lang="en-US" sz="2200" b="1" dirty="0"/>
              <a:t>Desired job design</a:t>
            </a:r>
          </a:p>
          <a:p>
            <a:pPr>
              <a:buFont typeface="Wingdings" panose="05000000000000000000" pitchFamily="2" charset="2"/>
              <a:buChar char="ü"/>
            </a:pPr>
            <a:r>
              <a:rPr lang="en-US" sz="2200" dirty="0"/>
              <a:t>Creates more active (satisfying) jobs </a:t>
            </a:r>
            <a:r>
              <a:rPr lang="en-US" sz="2200" b="1" dirty="0"/>
              <a:t> </a:t>
            </a:r>
          </a:p>
          <a:p>
            <a:pPr>
              <a:buFont typeface="Wingdings" panose="05000000000000000000" pitchFamily="2" charset="2"/>
              <a:buChar char="ü"/>
            </a:pPr>
            <a:r>
              <a:rPr lang="en-US" sz="2200" dirty="0"/>
              <a:t>Avoids high strain and passive (boring) jobs</a:t>
            </a:r>
          </a:p>
          <a:p>
            <a:pPr marL="0" indent="0">
              <a:buNone/>
            </a:pPr>
            <a:endParaRPr lang="en-US" sz="2200" dirty="0"/>
          </a:p>
        </p:txBody>
      </p:sp>
      <p:sp>
        <p:nvSpPr>
          <p:cNvPr id="11" name="Text Placeholder 2">
            <a:extLst>
              <a:ext uri="{FF2B5EF4-FFF2-40B4-BE49-F238E27FC236}">
                <a16:creationId xmlns:a16="http://schemas.microsoft.com/office/drawing/2014/main" id="{9C940A2A-C9CA-CDE2-A3A6-A04E46B5666A}"/>
              </a:ext>
            </a:extLst>
          </p:cNvPr>
          <p:cNvSpPr txBox="1">
            <a:spLocks/>
          </p:cNvSpPr>
          <p:nvPr/>
        </p:nvSpPr>
        <p:spPr>
          <a:xfrm>
            <a:off x="5422900" y="6316979"/>
            <a:ext cx="6380021"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AU" sz="1600" dirty="0">
                <a:solidFill>
                  <a:schemeClr val="bg1">
                    <a:lumMod val="50000"/>
                  </a:schemeClr>
                </a:solidFill>
              </a:rPr>
              <a:t>Karasek &amp; Theorell,1990, </a:t>
            </a:r>
            <a:r>
              <a:rPr lang="en-US" sz="1600" dirty="0">
                <a:solidFill>
                  <a:schemeClr val="bg1">
                    <a:lumMod val="50000"/>
                  </a:schemeClr>
                </a:solidFill>
              </a:rPr>
              <a:t>Johnson 1986; Kristensen 1995 and others</a:t>
            </a:r>
            <a:endParaRPr lang="en-AU" sz="1600" dirty="0">
              <a:solidFill>
                <a:schemeClr val="bg1">
                  <a:lumMod val="50000"/>
                </a:schemeClr>
              </a:solidFill>
            </a:endParaRPr>
          </a:p>
        </p:txBody>
      </p:sp>
    </p:spTree>
    <p:extLst>
      <p:ext uri="{BB962C8B-B14F-4D97-AF65-F5344CB8AC3E}">
        <p14:creationId xmlns:p14="http://schemas.microsoft.com/office/powerpoint/2010/main" val="100995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41369-5F7F-4AA6-9A48-6ED77E6217D0}"/>
              </a:ext>
            </a:extLst>
          </p:cNvPr>
          <p:cNvSpPr txBox="1"/>
          <p:nvPr/>
        </p:nvSpPr>
        <p:spPr>
          <a:xfrm>
            <a:off x="8189411" y="2359215"/>
            <a:ext cx="3862304" cy="1754326"/>
          </a:xfrm>
          <a:prstGeom prst="rect">
            <a:avLst/>
          </a:prstGeom>
          <a:noFill/>
        </p:spPr>
        <p:txBody>
          <a:bodyPr wrap="square" rtlCol="0">
            <a:spAutoFit/>
          </a:bodyPr>
          <a:lstStyle/>
          <a:p>
            <a:pPr algn="ctr"/>
            <a:r>
              <a:rPr lang="en-US" sz="3600" dirty="0">
                <a:solidFill>
                  <a:schemeClr val="bg1"/>
                </a:solidFill>
                <a:latin typeface="+mj-lt"/>
                <a:ea typeface="+mj-ea"/>
                <a:cs typeface="+mj-cs"/>
              </a:rPr>
              <a:t>Individuals can be a workplace hazard</a:t>
            </a:r>
          </a:p>
        </p:txBody>
      </p:sp>
      <p:pic>
        <p:nvPicPr>
          <p:cNvPr id="5" name="Picture 4">
            <a:extLst>
              <a:ext uri="{FF2B5EF4-FFF2-40B4-BE49-F238E27FC236}">
                <a16:creationId xmlns:a16="http://schemas.microsoft.com/office/drawing/2014/main" id="{5B1473DA-01F1-A969-2AAA-2BBC0253EDE9}"/>
              </a:ext>
            </a:extLst>
          </p:cNvPr>
          <p:cNvPicPr>
            <a:picLocks noChangeAspect="1"/>
          </p:cNvPicPr>
          <p:nvPr/>
        </p:nvPicPr>
        <p:blipFill rotWithShape="1">
          <a:blip r:embed="rId3"/>
          <a:srcRect t="5856" b="7484"/>
          <a:stretch/>
        </p:blipFill>
        <p:spPr>
          <a:xfrm>
            <a:off x="6968734" y="1392802"/>
            <a:ext cx="5223266" cy="5010970"/>
          </a:xfrm>
          <a:prstGeom prst="rect">
            <a:avLst/>
          </a:prstGeom>
        </p:spPr>
      </p:pic>
      <p:sp>
        <p:nvSpPr>
          <p:cNvPr id="9" name="Title 9">
            <a:extLst>
              <a:ext uri="{FF2B5EF4-FFF2-40B4-BE49-F238E27FC236}">
                <a16:creationId xmlns:a16="http://schemas.microsoft.com/office/drawing/2014/main" id="{4281CD9A-4197-F790-3AC2-5163A9D8842B}"/>
              </a:ext>
            </a:extLst>
          </p:cNvPr>
          <p:cNvSpPr txBox="1">
            <a:spLocks/>
          </p:cNvSpPr>
          <p:nvPr/>
        </p:nvSpPr>
        <p:spPr>
          <a:xfrm>
            <a:off x="576400" y="68984"/>
            <a:ext cx="10394886" cy="1008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lnSpc>
                <a:spcPct val="70000"/>
              </a:lnSpc>
              <a:spcBef>
                <a:spcPts val="0"/>
              </a:spcBef>
              <a:spcAft>
                <a:spcPts val="1200"/>
              </a:spcAft>
            </a:pPr>
            <a:r>
              <a:rPr lang="en-US" sz="3500" dirty="0">
                <a:solidFill>
                  <a:srgbClr val="0055A5"/>
                </a:solidFill>
                <a:latin typeface="Franklin Gothic Book" pitchFamily="34" charset="0"/>
                <a:ea typeface="+mn-ea"/>
                <a:cs typeface="+mn-cs"/>
              </a:rPr>
              <a:t>Job Demand-Resources Model </a:t>
            </a:r>
            <a:endParaRPr lang="en-AU" sz="3500" dirty="0">
              <a:solidFill>
                <a:srgbClr val="0055A5"/>
              </a:solidFill>
              <a:latin typeface="Franklin Gothic Book" pitchFamily="34" charset="0"/>
              <a:ea typeface="+mn-ea"/>
              <a:cs typeface="+mn-cs"/>
            </a:endParaRPr>
          </a:p>
        </p:txBody>
      </p:sp>
      <p:sp>
        <p:nvSpPr>
          <p:cNvPr id="12" name="Text Placeholder 3">
            <a:extLst>
              <a:ext uri="{FF2B5EF4-FFF2-40B4-BE49-F238E27FC236}">
                <a16:creationId xmlns:a16="http://schemas.microsoft.com/office/drawing/2014/main" id="{55E56304-9145-4E96-B0EE-BF222AF24500}"/>
              </a:ext>
            </a:extLst>
          </p:cNvPr>
          <p:cNvSpPr txBox="1">
            <a:spLocks/>
          </p:cNvSpPr>
          <p:nvPr/>
        </p:nvSpPr>
        <p:spPr>
          <a:xfrm>
            <a:off x="576400" y="1392802"/>
            <a:ext cx="6118913" cy="4728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202122"/>
                </a:solidFill>
              </a:rPr>
              <a:t>Expanded Job Demand Model to include</a:t>
            </a:r>
          </a:p>
          <a:p>
            <a:pPr marL="342900" indent="-342900"/>
            <a:r>
              <a:rPr lang="en-US" sz="2200" b="1" dirty="0">
                <a:solidFill>
                  <a:srgbClr val="202122"/>
                </a:solidFill>
              </a:rPr>
              <a:t>Job resources (support)  </a:t>
            </a:r>
            <a:r>
              <a:rPr lang="en-US" sz="2200" dirty="0">
                <a:solidFill>
                  <a:srgbClr val="202122"/>
                </a:solidFill>
              </a:rPr>
              <a:t>-the physical, psychological, social, or organisational resources/aspects required to do the job, </a:t>
            </a:r>
          </a:p>
          <a:p>
            <a:pPr marL="342900" indent="-342900"/>
            <a:r>
              <a:rPr lang="en-US" sz="2200" dirty="0">
                <a:solidFill>
                  <a:srgbClr val="202122"/>
                </a:solidFill>
              </a:rPr>
              <a:t>Impact on </a:t>
            </a:r>
            <a:r>
              <a:rPr lang="en-US" sz="2200" b="1" dirty="0">
                <a:solidFill>
                  <a:srgbClr val="202122"/>
                </a:solidFill>
              </a:rPr>
              <a:t>motivation</a:t>
            </a:r>
            <a:r>
              <a:rPr lang="en-US" sz="2200" dirty="0">
                <a:solidFill>
                  <a:srgbClr val="202122"/>
                </a:solidFill>
              </a:rPr>
              <a:t> and </a:t>
            </a:r>
            <a:r>
              <a:rPr lang="en-US" sz="2200" b="1" dirty="0">
                <a:solidFill>
                  <a:srgbClr val="202122"/>
                </a:solidFill>
              </a:rPr>
              <a:t>organisational outcomes</a:t>
            </a:r>
          </a:p>
          <a:p>
            <a:pPr marL="0" indent="0">
              <a:buNone/>
            </a:pPr>
            <a:r>
              <a:rPr lang="en-US" sz="2200" b="1" i="1" dirty="0">
                <a:solidFill>
                  <a:srgbClr val="630019"/>
                </a:solidFill>
              </a:rPr>
              <a:t>Imbalance leads to negative individual and organisational outcomes</a:t>
            </a:r>
          </a:p>
        </p:txBody>
      </p:sp>
      <p:sp>
        <p:nvSpPr>
          <p:cNvPr id="13" name="TextBox 12">
            <a:extLst>
              <a:ext uri="{FF2B5EF4-FFF2-40B4-BE49-F238E27FC236}">
                <a16:creationId xmlns:a16="http://schemas.microsoft.com/office/drawing/2014/main" id="{EC979D70-3884-843C-4D7B-CB9D98F71813}"/>
              </a:ext>
            </a:extLst>
          </p:cNvPr>
          <p:cNvSpPr txBox="1"/>
          <p:nvPr/>
        </p:nvSpPr>
        <p:spPr>
          <a:xfrm>
            <a:off x="576400" y="5012586"/>
            <a:ext cx="5900599" cy="707886"/>
          </a:xfrm>
          <a:prstGeom prst="rect">
            <a:avLst/>
          </a:prstGeom>
          <a:noFill/>
        </p:spPr>
        <p:txBody>
          <a:bodyPr wrap="square">
            <a:spAutoFit/>
          </a:bodyPr>
          <a:lstStyle/>
          <a:p>
            <a:pPr algn="ctr"/>
            <a:r>
              <a:rPr lang="en-US" sz="2000" i="1" dirty="0">
                <a:solidFill>
                  <a:srgbClr val="00B050"/>
                </a:solidFill>
              </a:rPr>
              <a:t>Resources can buffer negative effects of excessive demands. Impact greater when demands are high.</a:t>
            </a:r>
            <a:endParaRPr lang="en-US" sz="2400" i="1" dirty="0">
              <a:solidFill>
                <a:srgbClr val="00B050"/>
              </a:solidFill>
            </a:endParaRPr>
          </a:p>
        </p:txBody>
      </p:sp>
    </p:spTree>
    <p:extLst>
      <p:ext uri="{BB962C8B-B14F-4D97-AF65-F5344CB8AC3E}">
        <p14:creationId xmlns:p14="http://schemas.microsoft.com/office/powerpoint/2010/main" val="141757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55E56304-9145-4E96-B0EE-BF222AF24500}"/>
              </a:ext>
            </a:extLst>
          </p:cNvPr>
          <p:cNvSpPr txBox="1">
            <a:spLocks/>
          </p:cNvSpPr>
          <p:nvPr/>
        </p:nvSpPr>
        <p:spPr>
          <a:xfrm>
            <a:off x="709536" y="1768200"/>
            <a:ext cx="6118913" cy="48502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b="1" i="1" dirty="0">
              <a:solidFill>
                <a:srgbClr val="630019"/>
              </a:solidFill>
            </a:endParaRPr>
          </a:p>
        </p:txBody>
      </p:sp>
      <p:pic>
        <p:nvPicPr>
          <p:cNvPr id="1026" name="Picture 2" descr="PDF] Burnout in Healthcare Workers: Prevalence, Impact and Preventative  Strategies | Semantic Scholar">
            <a:extLst>
              <a:ext uri="{FF2B5EF4-FFF2-40B4-BE49-F238E27FC236}">
                <a16:creationId xmlns:a16="http://schemas.microsoft.com/office/drawing/2014/main" id="{B7DE8A68-7893-C1D2-37B5-0B024D2E1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9" y="1460970"/>
            <a:ext cx="8982861" cy="5157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775D66FA-7593-02E7-3E2C-4FEC5C25D8A4}"/>
              </a:ext>
            </a:extLst>
          </p:cNvPr>
          <p:cNvSpPr txBox="1">
            <a:spLocks/>
          </p:cNvSpPr>
          <p:nvPr/>
        </p:nvSpPr>
        <p:spPr>
          <a:xfrm>
            <a:off x="9676476" y="1259449"/>
            <a:ext cx="1860198" cy="1828552"/>
          </a:xfrm>
          <a:prstGeom prst="rect">
            <a:avLst/>
          </a:prstGeom>
          <a:solidFill>
            <a:srgbClr val="7030A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Reward fairness judged against parity with peers and society’s expectations*</a:t>
            </a:r>
            <a:endParaRPr lang="en-AU" sz="2000" dirty="0">
              <a:solidFill>
                <a:schemeClr val="bg1"/>
              </a:solidFill>
            </a:endParaRPr>
          </a:p>
        </p:txBody>
      </p:sp>
      <p:sp>
        <p:nvSpPr>
          <p:cNvPr id="2" name="Text Placeholder 2">
            <a:extLst>
              <a:ext uri="{FF2B5EF4-FFF2-40B4-BE49-F238E27FC236}">
                <a16:creationId xmlns:a16="http://schemas.microsoft.com/office/drawing/2014/main" id="{9C940A2A-C9CA-CDE2-A3A6-A04E46B5666A}"/>
              </a:ext>
            </a:extLst>
          </p:cNvPr>
          <p:cNvSpPr txBox="1">
            <a:spLocks/>
          </p:cNvSpPr>
          <p:nvPr/>
        </p:nvSpPr>
        <p:spPr>
          <a:xfrm>
            <a:off x="5213852" y="6258435"/>
            <a:ext cx="3919587" cy="36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a:solidFill>
                  <a:schemeClr val="bg1">
                    <a:lumMod val="50000"/>
                  </a:schemeClr>
                </a:solidFill>
              </a:rPr>
              <a:t>Siegrist, 1996</a:t>
            </a:r>
            <a:endParaRPr lang="en-AU" sz="1400" dirty="0">
              <a:solidFill>
                <a:schemeClr val="bg1">
                  <a:lumMod val="50000"/>
                </a:schemeClr>
              </a:solidFill>
            </a:endParaRPr>
          </a:p>
        </p:txBody>
      </p:sp>
      <p:sp>
        <p:nvSpPr>
          <p:cNvPr id="5" name="TextBox 4">
            <a:extLst>
              <a:ext uri="{FF2B5EF4-FFF2-40B4-BE49-F238E27FC236}">
                <a16:creationId xmlns:a16="http://schemas.microsoft.com/office/drawing/2014/main" id="{559E7A41-2768-5545-4778-1B161D002983}"/>
              </a:ext>
            </a:extLst>
          </p:cNvPr>
          <p:cNvSpPr txBox="1"/>
          <p:nvPr/>
        </p:nvSpPr>
        <p:spPr>
          <a:xfrm>
            <a:off x="709536" y="589851"/>
            <a:ext cx="6142702" cy="478336"/>
          </a:xfrm>
          <a:prstGeom prst="rect">
            <a:avLst/>
          </a:prstGeom>
          <a:noFill/>
        </p:spPr>
        <p:txBody>
          <a:bodyPr wrap="square">
            <a:spAutoFit/>
          </a:bodyPr>
          <a:lstStyle/>
          <a:p>
            <a:pPr defTabSz="914377">
              <a:lnSpc>
                <a:spcPct val="70000"/>
              </a:lnSpc>
              <a:spcAft>
                <a:spcPts val="1200"/>
              </a:spcAft>
            </a:pPr>
            <a:r>
              <a:rPr lang="en-US" sz="3500" dirty="0">
                <a:solidFill>
                  <a:srgbClr val="0055A5"/>
                </a:solidFill>
                <a:latin typeface="Franklin Gothic Book" pitchFamily="34" charset="0"/>
              </a:rPr>
              <a:t>Effort Reward Imbalance Model </a:t>
            </a:r>
            <a:endParaRPr lang="en-AU" sz="3500" dirty="0">
              <a:solidFill>
                <a:srgbClr val="0055A5"/>
              </a:solidFill>
              <a:latin typeface="Franklin Gothic Book" pitchFamily="34" charset="0"/>
            </a:endParaRPr>
          </a:p>
        </p:txBody>
      </p:sp>
      <p:sp>
        <p:nvSpPr>
          <p:cNvPr id="6" name="TextBox 5">
            <a:extLst>
              <a:ext uri="{FF2B5EF4-FFF2-40B4-BE49-F238E27FC236}">
                <a16:creationId xmlns:a16="http://schemas.microsoft.com/office/drawing/2014/main" id="{FFEB6D15-8473-ED51-6D88-BA73C1FCE7E3}"/>
              </a:ext>
            </a:extLst>
          </p:cNvPr>
          <p:cNvSpPr txBox="1"/>
          <p:nvPr/>
        </p:nvSpPr>
        <p:spPr>
          <a:xfrm>
            <a:off x="9692397" y="3643952"/>
            <a:ext cx="1790067" cy="1477328"/>
          </a:xfrm>
          <a:prstGeom prst="rect">
            <a:avLst/>
          </a:prstGeom>
          <a:solidFill>
            <a:schemeClr val="accent6">
              <a:lumMod val="75000"/>
            </a:schemeClr>
          </a:solidFill>
        </p:spPr>
        <p:txBody>
          <a:bodyPr wrap="square">
            <a:spAutoFit/>
          </a:bodyPr>
          <a:lstStyle/>
          <a:p>
            <a:pPr algn="ctr"/>
            <a:r>
              <a:rPr lang="en-US" b="1" dirty="0">
                <a:solidFill>
                  <a:schemeClr val="bg1"/>
                </a:solidFill>
              </a:rPr>
              <a:t>Success is a powerful  reward and ‘stress moderator’</a:t>
            </a:r>
            <a:endParaRPr lang="en-AU" b="1" dirty="0">
              <a:solidFill>
                <a:schemeClr val="bg1"/>
              </a:solidFill>
            </a:endParaRPr>
          </a:p>
        </p:txBody>
      </p:sp>
    </p:spTree>
    <p:extLst>
      <p:ext uri="{BB962C8B-B14F-4D97-AF65-F5344CB8AC3E}">
        <p14:creationId xmlns:p14="http://schemas.microsoft.com/office/powerpoint/2010/main" val="360965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640080" y="460370"/>
            <a:ext cx="8454873" cy="1079246"/>
          </a:xfrm>
          <a:prstGeom prst="rect">
            <a:avLst/>
          </a:prstGeom>
        </p:spPr>
        <p:txBody>
          <a:bodyPr vert="horz" lIns="91440" tIns="45720" rIns="91440" bIns="45720" rtlCol="0" anchor="b">
            <a:noAutofit/>
          </a:bodyPr>
          <a:lstStyle/>
          <a:p>
            <a:pPr marR="0" lvl="0" indent="0" fontAlgn="auto">
              <a:lnSpc>
                <a:spcPct val="90000"/>
              </a:lnSpc>
              <a:spcBef>
                <a:spcPct val="0"/>
              </a:spcBef>
              <a:spcAft>
                <a:spcPts val="600"/>
              </a:spcAft>
              <a:buClrTx/>
              <a:buSzTx/>
              <a:tabLst/>
              <a:defRPr/>
            </a:pPr>
            <a:r>
              <a:rPr lang="en-US" sz="4000" dirty="0">
                <a:ln w="3175" cmpd="sng">
                  <a:noFill/>
                </a:ln>
                <a:solidFill>
                  <a:srgbClr val="0055A5"/>
                </a:solidFill>
                <a:latin typeface="Franklin Gothic Book" pitchFamily="34" charset="0"/>
                <a:ea typeface="+mj-ea"/>
                <a:cs typeface="+mj-cs"/>
              </a:rPr>
              <a:t>Psychosocial hazards and risks</a:t>
            </a:r>
          </a:p>
        </p:txBody>
      </p:sp>
      <p:sp>
        <p:nvSpPr>
          <p:cNvPr id="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FF44763-9582-E3D4-9F89-C6BDBB176FD4}"/>
              </a:ext>
            </a:extLst>
          </p:cNvPr>
          <p:cNvSpPr txBox="1"/>
          <p:nvPr/>
        </p:nvSpPr>
        <p:spPr>
          <a:xfrm>
            <a:off x="640080" y="2797622"/>
            <a:ext cx="10810316" cy="2151314"/>
          </a:xfrm>
          <a:prstGeom prst="rect">
            <a:avLst/>
          </a:prstGeom>
        </p:spPr>
        <p:txBody>
          <a:bodyPr vert="horz" lIns="91440" tIns="45720" rIns="91440" bIns="45720" rtlCol="0">
            <a:normAutofit/>
          </a:bodyPr>
          <a:lstStyle/>
          <a:p>
            <a:pPr>
              <a:lnSpc>
                <a:spcPct val="90000"/>
              </a:lnSpc>
              <a:spcAft>
                <a:spcPts val="600"/>
              </a:spcAft>
            </a:pPr>
            <a:r>
              <a:rPr lang="en-US" sz="2200" b="1" dirty="0"/>
              <a:t>Likelihood of harm from exposure </a:t>
            </a:r>
            <a:r>
              <a:rPr lang="en-US" sz="2200" dirty="0"/>
              <a:t>depends on the</a:t>
            </a:r>
          </a:p>
          <a:p>
            <a:pPr marL="342900" indent="-228600">
              <a:lnSpc>
                <a:spcPct val="90000"/>
              </a:lnSpc>
              <a:spcAft>
                <a:spcPts val="600"/>
              </a:spcAft>
              <a:buFont typeface="Arial" panose="020B0604020202020204" pitchFamily="34" charset="0"/>
              <a:buChar char="•"/>
            </a:pPr>
            <a:r>
              <a:rPr lang="en-US" sz="2200" dirty="0"/>
              <a:t>Duration of exposure (how long)</a:t>
            </a:r>
          </a:p>
          <a:p>
            <a:pPr marL="342900" indent="-228600">
              <a:lnSpc>
                <a:spcPct val="90000"/>
              </a:lnSpc>
              <a:spcAft>
                <a:spcPts val="600"/>
              </a:spcAft>
              <a:buFont typeface="Arial" panose="020B0604020202020204" pitchFamily="34" charset="0"/>
              <a:buChar char="•"/>
            </a:pPr>
            <a:r>
              <a:rPr lang="en-US" sz="2200" dirty="0"/>
              <a:t>Frequency  of exposure (how often) </a:t>
            </a:r>
          </a:p>
          <a:p>
            <a:pPr marL="342900" indent="-228600">
              <a:lnSpc>
                <a:spcPct val="90000"/>
              </a:lnSpc>
              <a:spcAft>
                <a:spcPts val="600"/>
              </a:spcAft>
              <a:buFont typeface="Arial" panose="020B0604020202020204" pitchFamily="34" charset="0"/>
              <a:buChar char="•"/>
            </a:pPr>
            <a:r>
              <a:rPr lang="en-US" sz="2200" dirty="0"/>
              <a:t>Severity of exposure (how high), and</a:t>
            </a:r>
          </a:p>
          <a:p>
            <a:pPr marL="342900" indent="-228600">
              <a:lnSpc>
                <a:spcPct val="90000"/>
              </a:lnSpc>
              <a:spcAft>
                <a:spcPts val="600"/>
              </a:spcAft>
              <a:buFont typeface="Arial" panose="020B0604020202020204" pitchFamily="34" charset="0"/>
              <a:buChar char="•"/>
            </a:pPr>
            <a:r>
              <a:rPr lang="en-US" sz="2200" dirty="0"/>
              <a:t>How different types of hazards interact or combine in your school</a:t>
            </a:r>
          </a:p>
        </p:txBody>
      </p:sp>
      <p:sp>
        <p:nvSpPr>
          <p:cNvPr id="5" name="TextBox 4">
            <a:extLst>
              <a:ext uri="{FF2B5EF4-FFF2-40B4-BE49-F238E27FC236}">
                <a16:creationId xmlns:a16="http://schemas.microsoft.com/office/drawing/2014/main" id="{1C915A4A-C938-D5AC-E80B-65DE76630E77}"/>
              </a:ext>
            </a:extLst>
          </p:cNvPr>
          <p:cNvSpPr txBox="1"/>
          <p:nvPr/>
        </p:nvSpPr>
        <p:spPr>
          <a:xfrm>
            <a:off x="585432" y="1731956"/>
            <a:ext cx="10810316" cy="707886"/>
          </a:xfrm>
          <a:prstGeom prst="rect">
            <a:avLst/>
          </a:prstGeom>
          <a:noFill/>
        </p:spPr>
        <p:txBody>
          <a:bodyPr wrap="square">
            <a:spAutoFit/>
          </a:bodyPr>
          <a:lstStyle/>
          <a:p>
            <a:r>
              <a:rPr lang="en-US" sz="2000" dirty="0"/>
              <a:t>Aspects of the job and situations at work that may cause stress and fatigue which in turn can lead to psychological and physical harm</a:t>
            </a:r>
          </a:p>
        </p:txBody>
      </p:sp>
      <p:sp>
        <p:nvSpPr>
          <p:cNvPr id="7" name="TextBox 6">
            <a:extLst>
              <a:ext uri="{FF2B5EF4-FFF2-40B4-BE49-F238E27FC236}">
                <a16:creationId xmlns:a16="http://schemas.microsoft.com/office/drawing/2014/main" id="{E650F99C-A3CE-AACE-C122-9ECC24AA2133}"/>
              </a:ext>
            </a:extLst>
          </p:cNvPr>
          <p:cNvSpPr txBox="1"/>
          <p:nvPr/>
        </p:nvSpPr>
        <p:spPr>
          <a:xfrm>
            <a:off x="838986" y="5141276"/>
            <a:ext cx="9445657" cy="707886"/>
          </a:xfrm>
          <a:prstGeom prst="rect">
            <a:avLst/>
          </a:prstGeom>
          <a:solidFill>
            <a:schemeClr val="accent2">
              <a:lumMod val="20000"/>
              <a:lumOff val="80000"/>
            </a:schemeClr>
          </a:solidFill>
        </p:spPr>
        <p:txBody>
          <a:bodyPr wrap="square">
            <a:spAutoFit/>
          </a:bodyPr>
          <a:lstStyle/>
          <a:p>
            <a:pPr defTabSz="914400">
              <a:buClr>
                <a:srgbClr val="F36D33"/>
              </a:buClr>
              <a:defRPr/>
            </a:pPr>
            <a:r>
              <a:rPr lang="en-US" sz="2000" dirty="0"/>
              <a:t>The higher and longer exposures are present the higher risk of psychological and physical harm</a:t>
            </a:r>
          </a:p>
        </p:txBody>
      </p:sp>
    </p:spTree>
    <p:extLst>
      <p:ext uri="{BB962C8B-B14F-4D97-AF65-F5344CB8AC3E}">
        <p14:creationId xmlns:p14="http://schemas.microsoft.com/office/powerpoint/2010/main" val="514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9345" y="172651"/>
            <a:ext cx="10453559" cy="707886"/>
          </a:xfrm>
          <a:prstGeom prst="rect">
            <a:avLst/>
          </a:prstGeom>
          <a:noFill/>
        </p:spPr>
        <p:txBody>
          <a:bodyPr wrap="square" rtlCol="0">
            <a:spAutoFit/>
          </a:bodyPr>
          <a:lstStyle/>
          <a:p>
            <a:pPr>
              <a:defRPr/>
            </a:pPr>
            <a:r>
              <a:rPr lang="en-US" sz="4000" dirty="0">
                <a:ln w="3175" cmpd="sng">
                  <a:noFill/>
                </a:ln>
                <a:solidFill>
                  <a:srgbClr val="0055A5"/>
                </a:solidFill>
                <a:latin typeface="Franklin Gothic Book" pitchFamily="34" charset="0"/>
                <a:ea typeface="+mj-ea"/>
                <a:cs typeface="+mj-cs"/>
              </a:rPr>
              <a:t>Psychosocial and physical hazards and risks</a:t>
            </a:r>
            <a:endParaRPr lang="en-AU" sz="4000" dirty="0">
              <a:ln w="3175" cmpd="sng">
                <a:noFill/>
              </a:ln>
              <a:solidFill>
                <a:srgbClr val="0055A5"/>
              </a:solidFill>
              <a:latin typeface="Franklin Gothic Book" pitchFamily="34" charset="0"/>
              <a:ea typeface="+mj-ea"/>
              <a:cs typeface="+mj-cs"/>
            </a:endParaRPr>
          </a:p>
        </p:txBody>
      </p:sp>
      <p:sp>
        <p:nvSpPr>
          <p:cNvPr id="4" name="TextBox 3">
            <a:extLst>
              <a:ext uri="{FF2B5EF4-FFF2-40B4-BE49-F238E27FC236}">
                <a16:creationId xmlns:a16="http://schemas.microsoft.com/office/drawing/2014/main" id="{4FF44763-9582-E3D4-9F89-C6BDBB176FD4}"/>
              </a:ext>
            </a:extLst>
          </p:cNvPr>
          <p:cNvSpPr txBox="1"/>
          <p:nvPr/>
        </p:nvSpPr>
        <p:spPr>
          <a:xfrm>
            <a:off x="716100" y="1024474"/>
            <a:ext cx="8156967" cy="5632311"/>
          </a:xfrm>
          <a:prstGeom prst="rect">
            <a:avLst/>
          </a:prstGeom>
          <a:noFill/>
        </p:spPr>
        <p:txBody>
          <a:bodyPr wrap="square">
            <a:spAutoFit/>
          </a:bodyPr>
          <a:lstStyle/>
          <a:p>
            <a:r>
              <a:rPr lang="en-US" sz="2000" dirty="0"/>
              <a:t>Stem from poor design and management of </a:t>
            </a:r>
          </a:p>
          <a:p>
            <a:pPr marL="342900" indent="-342900">
              <a:buFont typeface="Arial" panose="020B0604020202020204" pitchFamily="34" charset="0"/>
              <a:buChar char="•"/>
            </a:pPr>
            <a:r>
              <a:rPr lang="en-US" sz="2000" b="1" dirty="0"/>
              <a:t>Ed. Directorate</a:t>
            </a:r>
          </a:p>
          <a:p>
            <a:pPr marL="342900" indent="-342900">
              <a:buFont typeface="Arial" panose="020B0604020202020204" pitchFamily="34" charset="0"/>
              <a:buChar char="•"/>
            </a:pPr>
            <a:r>
              <a:rPr lang="en-US" sz="2000" b="1" dirty="0"/>
              <a:t>Educational facility </a:t>
            </a:r>
            <a:r>
              <a:rPr lang="en-US" sz="2000" dirty="0"/>
              <a:t>organisational structure, governance, work arrangements, organisational and sub-cultures </a:t>
            </a:r>
            <a:endParaRPr lang="en-US" sz="2000" b="1" dirty="0"/>
          </a:p>
          <a:p>
            <a:pPr marL="342900" indent="-342900">
              <a:buFont typeface="Arial" panose="020B0604020202020204" pitchFamily="34" charset="0"/>
              <a:buChar char="•"/>
            </a:pPr>
            <a:r>
              <a:rPr lang="en-US" sz="2000" b="1" dirty="0"/>
              <a:t>Job and task </a:t>
            </a:r>
            <a:r>
              <a:rPr lang="en-US" sz="2000" dirty="0"/>
              <a:t> - psychosocial and physical demands</a:t>
            </a:r>
          </a:p>
          <a:p>
            <a:pPr lvl="1"/>
            <a:r>
              <a:rPr lang="en-US" sz="2000" dirty="0"/>
              <a:t>Some tasks within a job are </a:t>
            </a:r>
            <a:r>
              <a:rPr lang="en-US" sz="2000" b="1" dirty="0"/>
              <a:t>inherently</a:t>
            </a:r>
            <a:r>
              <a:rPr lang="en-US" sz="2000" dirty="0"/>
              <a:t> hazardous*</a:t>
            </a:r>
          </a:p>
          <a:p>
            <a:pPr marL="342900" indent="-342900">
              <a:buFont typeface="Arial" panose="020B0604020202020204" pitchFamily="34" charset="0"/>
              <a:buChar char="•"/>
            </a:pPr>
            <a:r>
              <a:rPr lang="en-US" sz="2000" b="1" dirty="0"/>
              <a:t>School processes and systems</a:t>
            </a:r>
            <a:r>
              <a:rPr lang="en-US" sz="2000" dirty="0"/>
              <a:t>– how work is organised and managed</a:t>
            </a:r>
          </a:p>
          <a:p>
            <a:pPr marL="342900" indent="-342900">
              <a:buFont typeface="Arial" panose="020B0604020202020204" pitchFamily="34" charset="0"/>
              <a:buChar char="•"/>
            </a:pPr>
            <a:r>
              <a:rPr lang="en-US" sz="2000" b="1" dirty="0"/>
              <a:t>School’s working environment</a:t>
            </a:r>
          </a:p>
          <a:p>
            <a:pPr marL="800100" lvl="1" indent="-342900">
              <a:buFont typeface="Arial" panose="020B0604020202020204" pitchFamily="34" charset="0"/>
              <a:buChar char="•"/>
            </a:pPr>
            <a:r>
              <a:rPr lang="en-US" dirty="0"/>
              <a:t>Design layout and working conditions of classrooms, playgrounds and administration areas</a:t>
            </a:r>
          </a:p>
          <a:p>
            <a:pPr marL="800100" lvl="1" indent="-342900">
              <a:buFont typeface="Arial" panose="020B0604020202020204" pitchFamily="34" charset="0"/>
              <a:buChar char="•"/>
            </a:pPr>
            <a:r>
              <a:rPr lang="en-US" dirty="0"/>
              <a:t>Design and maintenance of equipment, IT &amp; IM systems </a:t>
            </a:r>
          </a:p>
          <a:p>
            <a:pPr marL="800100" lvl="1" indent="-342900">
              <a:buFont typeface="Arial" panose="020B0604020202020204" pitchFamily="34" charset="0"/>
              <a:buChar char="•"/>
            </a:pPr>
            <a:r>
              <a:rPr lang="en-US" dirty="0"/>
              <a:t>Provision of adequate educational supplies</a:t>
            </a:r>
          </a:p>
          <a:p>
            <a:pPr marL="342900" indent="-342900">
              <a:buFont typeface="Arial" panose="020B0604020202020204" pitchFamily="34" charset="0"/>
              <a:buChar char="•"/>
            </a:pPr>
            <a:r>
              <a:rPr lang="en-US" sz="2000" b="1"/>
              <a:t>Social </a:t>
            </a:r>
            <a:r>
              <a:rPr lang="en-US" sz="2000" b="1" dirty="0"/>
              <a:t>factors - </a:t>
            </a:r>
            <a:r>
              <a:rPr lang="en-US" sz="2000" dirty="0"/>
              <a:t>relationships, interactions and behaviours,  leadership styles and team cultures, and</a:t>
            </a:r>
          </a:p>
          <a:p>
            <a:r>
              <a:rPr lang="en-US" sz="2000" dirty="0"/>
              <a:t>And </a:t>
            </a:r>
          </a:p>
          <a:p>
            <a:pPr marL="342900" indent="-342900">
              <a:buFont typeface="Arial" panose="020B0604020202020204" pitchFamily="34" charset="0"/>
              <a:buChar char="•"/>
            </a:pPr>
            <a:r>
              <a:rPr lang="en-US" sz="2000" b="1" dirty="0"/>
              <a:t>People</a:t>
            </a:r>
            <a:r>
              <a:rPr lang="en-US" sz="2000" dirty="0"/>
              <a:t> – our innate human characteristics, values, skills &amp; attributes and non-work-related individual factors </a:t>
            </a:r>
          </a:p>
        </p:txBody>
      </p:sp>
      <p:sp>
        <p:nvSpPr>
          <p:cNvPr id="2" name="Explosion: 8 Points 1">
            <a:extLst>
              <a:ext uri="{FF2B5EF4-FFF2-40B4-BE49-F238E27FC236}">
                <a16:creationId xmlns:a16="http://schemas.microsoft.com/office/drawing/2014/main" id="{43E43021-B195-9F2A-1871-2B3165B1F7B9}"/>
              </a:ext>
            </a:extLst>
          </p:cNvPr>
          <p:cNvSpPr/>
          <p:nvPr/>
        </p:nvSpPr>
        <p:spPr>
          <a:xfrm>
            <a:off x="6725251" y="880537"/>
            <a:ext cx="5232401" cy="5324535"/>
          </a:xfrm>
          <a:prstGeom prst="irregularSeal1">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Deeper understanding of the sources of the interacting hazards and risk creates opportunities for better design and management</a:t>
            </a:r>
          </a:p>
        </p:txBody>
      </p:sp>
    </p:spTree>
    <p:extLst>
      <p:ext uri="{BB962C8B-B14F-4D97-AF65-F5344CB8AC3E}">
        <p14:creationId xmlns:p14="http://schemas.microsoft.com/office/powerpoint/2010/main" val="410842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64806F4-EF0B-4297-B02E-FBCDC43E187E}"/>
              </a:ext>
            </a:extLst>
          </p:cNvPr>
          <p:cNvSpPr>
            <a:spLocks noGrp="1"/>
          </p:cNvSpPr>
          <p:nvPr>
            <p:ph type="title"/>
          </p:nvPr>
        </p:nvSpPr>
        <p:spPr>
          <a:xfrm>
            <a:off x="567386" y="1423447"/>
            <a:ext cx="3932237" cy="3236235"/>
          </a:xfrm>
        </p:spPr>
        <p:txBody>
          <a:bodyPr vert="horz" lIns="91440" tIns="45720" rIns="91440" bIns="45720" rtlCol="0" anchor="b">
            <a:noAutofit/>
          </a:bodyPr>
          <a:lstStyle/>
          <a:p>
            <a:pPr defTabSz="457177">
              <a:defRPr/>
            </a:pPr>
            <a:r>
              <a:rPr lang="en-US" sz="4000" dirty="0">
                <a:solidFill>
                  <a:schemeClr val="tx2">
                    <a:lumMod val="75000"/>
                    <a:lumOff val="25000"/>
                  </a:schemeClr>
                </a:solidFill>
                <a:latin typeface="+mn-lt"/>
              </a:rPr>
              <a:t>Common psychosocial hazards</a:t>
            </a:r>
          </a:p>
        </p:txBody>
      </p:sp>
      <p:pic>
        <p:nvPicPr>
          <p:cNvPr id="2" name="Picture 1">
            <a:extLst>
              <a:ext uri="{FF2B5EF4-FFF2-40B4-BE49-F238E27FC236}">
                <a16:creationId xmlns:a16="http://schemas.microsoft.com/office/drawing/2014/main" id="{06AAA667-175F-98FF-870D-EBD1AAB30D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111" r="3" b="8114"/>
          <a:stretch/>
        </p:blipFill>
        <p:spPr>
          <a:xfrm>
            <a:off x="4053526" y="384273"/>
            <a:ext cx="7993930" cy="6089454"/>
          </a:xfrm>
          <a:prstGeom prst="rect">
            <a:avLst/>
          </a:prstGeom>
          <a:noFill/>
        </p:spPr>
      </p:pic>
    </p:spTree>
    <p:extLst>
      <p:ext uri="{BB962C8B-B14F-4D97-AF65-F5344CB8AC3E}">
        <p14:creationId xmlns:p14="http://schemas.microsoft.com/office/powerpoint/2010/main" val="2173005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E59288-68B7-FF0E-B4DC-5C95EEF75B59}"/>
              </a:ext>
            </a:extLst>
          </p:cNvPr>
          <p:cNvSpPr txBox="1"/>
          <p:nvPr/>
        </p:nvSpPr>
        <p:spPr>
          <a:xfrm>
            <a:off x="326562" y="648899"/>
            <a:ext cx="5531556" cy="4693593"/>
          </a:xfrm>
          <a:prstGeom prst="rect">
            <a:avLst/>
          </a:prstGeom>
          <a:noFill/>
        </p:spPr>
        <p:txBody>
          <a:bodyPr wrap="square">
            <a:spAutoFit/>
          </a:bodyPr>
          <a:lstStyle/>
          <a:p>
            <a:pPr defTabSz="384048">
              <a:spcAft>
                <a:spcPts val="600"/>
              </a:spcAft>
            </a:pPr>
            <a:r>
              <a:rPr lang="en-US" sz="2000" kern="1200" dirty="0">
                <a:solidFill>
                  <a:schemeClr val="tx1"/>
                </a:solidFill>
                <a:latin typeface="+mn-lt"/>
                <a:ea typeface="+mn-ea"/>
                <a:cs typeface="+mn-cs"/>
              </a:rPr>
              <a:t>I acknowledge</a:t>
            </a:r>
            <a:r>
              <a:rPr lang="en-US" sz="1600" kern="1200" dirty="0">
                <a:solidFill>
                  <a:schemeClr val="tx1"/>
                </a:solidFill>
                <a:latin typeface="+mn-lt"/>
                <a:ea typeface="+mn-ea"/>
                <a:cs typeface="+mn-cs"/>
              </a:rPr>
              <a:t> the Traditional Custodians of the </a:t>
            </a:r>
            <a:r>
              <a:rPr lang="en-US" sz="1600" dirty="0"/>
              <a:t>Canberra region of the Ngunawal and </a:t>
            </a:r>
            <a:r>
              <a:rPr lang="en-AU" sz="1600" dirty="0"/>
              <a:t>Ngambri people</a:t>
            </a:r>
            <a:r>
              <a:rPr lang="en-AU" sz="1600" b="0" i="0" dirty="0">
                <a:solidFill>
                  <a:srgbClr val="001D35"/>
                </a:solidFill>
                <a:effectLst/>
                <a:latin typeface="Google Sans"/>
              </a:rPr>
              <a:t>. </a:t>
            </a:r>
            <a:endParaRPr lang="en-US" sz="1600" dirty="0"/>
          </a:p>
          <a:p>
            <a:pPr algn="ctr" defTabSz="384048">
              <a:spcAft>
                <a:spcPts val="600"/>
              </a:spcAft>
            </a:pPr>
            <a:endParaRPr lang="en-US" sz="1600" dirty="0"/>
          </a:p>
          <a:p>
            <a:pPr algn="ctr" defTabSz="384048">
              <a:spcAft>
                <a:spcPts val="600"/>
              </a:spcAft>
            </a:pPr>
            <a:r>
              <a:rPr lang="en-US" sz="1600" i="1" dirty="0"/>
              <a:t>Canberra is derived from a Ngunawal word meaning </a:t>
            </a:r>
            <a:r>
              <a:rPr lang="en-AU" sz="1600" i="1" dirty="0">
                <a:solidFill>
                  <a:srgbClr val="000000"/>
                </a:solidFill>
                <a:latin typeface="neue-haas-grotesk-text"/>
              </a:rPr>
              <a:t>meeting place. </a:t>
            </a:r>
            <a:endParaRPr lang="en-US" sz="1600" i="1" dirty="0"/>
          </a:p>
          <a:p>
            <a:pPr defTabSz="384048">
              <a:spcAft>
                <a:spcPts val="600"/>
              </a:spcAft>
            </a:pPr>
            <a:r>
              <a:rPr lang="en-US" sz="2000" kern="1200" dirty="0">
                <a:solidFill>
                  <a:schemeClr val="tx1"/>
                </a:solidFill>
                <a:latin typeface="+mn-lt"/>
                <a:ea typeface="+mn-ea"/>
                <a:cs typeface="+mn-cs"/>
              </a:rPr>
              <a:t>I pay my respects </a:t>
            </a:r>
            <a:r>
              <a:rPr lang="en-US" sz="1600" kern="1200" dirty="0">
                <a:solidFill>
                  <a:schemeClr val="tx1"/>
                </a:solidFill>
                <a:latin typeface="+mn-lt"/>
                <a:ea typeface="+mn-ea"/>
                <a:cs typeface="+mn-cs"/>
              </a:rPr>
              <a:t>to Elders past, present and emerging and celebrate the diversity of all Aboriginal peoples and their ongoing cultures and connections to the lands and waters of ACT and beyond. </a:t>
            </a:r>
          </a:p>
          <a:p>
            <a:pPr defTabSz="384048">
              <a:spcAft>
                <a:spcPts val="600"/>
              </a:spcAft>
            </a:pPr>
            <a:endParaRPr lang="en-US" sz="1600" kern="1200" dirty="0">
              <a:solidFill>
                <a:schemeClr val="tx1"/>
              </a:solidFill>
              <a:latin typeface="+mn-lt"/>
              <a:ea typeface="+mn-ea"/>
              <a:cs typeface="+mn-cs"/>
            </a:endParaRPr>
          </a:p>
          <a:p>
            <a:pPr defTabSz="384048">
              <a:spcAft>
                <a:spcPts val="600"/>
              </a:spcAft>
            </a:pPr>
            <a:br>
              <a:rPr lang="en-US" sz="1600" kern="1200" dirty="0">
                <a:solidFill>
                  <a:schemeClr val="tx1"/>
                </a:solidFill>
                <a:latin typeface="+mn-lt"/>
                <a:ea typeface="+mn-ea"/>
                <a:cs typeface="+mn-cs"/>
              </a:rPr>
            </a:br>
            <a:r>
              <a:rPr lang="en-US" sz="2000" kern="1200" dirty="0">
                <a:solidFill>
                  <a:schemeClr val="tx1"/>
                </a:solidFill>
                <a:latin typeface="+mn-lt"/>
                <a:ea typeface="+mn-ea"/>
                <a:cs typeface="+mn-cs"/>
              </a:rPr>
              <a:t>I also acknowledge and pay my respects </a:t>
            </a:r>
            <a:r>
              <a:rPr lang="en-US" sz="1600" kern="1200" dirty="0">
                <a:solidFill>
                  <a:schemeClr val="tx1"/>
                </a:solidFill>
                <a:latin typeface="+mn-lt"/>
                <a:ea typeface="+mn-ea"/>
                <a:cs typeface="+mn-cs"/>
              </a:rPr>
              <a:t>to our Aboriginal and Torres Strait Islander colleagues joining us today.</a:t>
            </a:r>
          </a:p>
          <a:p>
            <a:pPr defTabSz="384048">
              <a:spcAft>
                <a:spcPts val="600"/>
              </a:spcAft>
            </a:pPr>
            <a:endParaRPr lang="en-US" sz="1400" dirty="0"/>
          </a:p>
          <a:p>
            <a:pPr defTabSz="384048">
              <a:spcAft>
                <a:spcPts val="600"/>
              </a:spcAft>
            </a:pPr>
            <a:endParaRPr lang="en-US" sz="1400" kern="1200" dirty="0">
              <a:solidFill>
                <a:schemeClr val="tx1"/>
              </a:solidFill>
              <a:latin typeface="+mn-lt"/>
              <a:ea typeface="+mn-ea"/>
              <a:cs typeface="+mn-cs"/>
            </a:endParaRPr>
          </a:p>
        </p:txBody>
      </p:sp>
      <p:sp>
        <p:nvSpPr>
          <p:cNvPr id="9" name="TextBox 8">
            <a:extLst>
              <a:ext uri="{FF2B5EF4-FFF2-40B4-BE49-F238E27FC236}">
                <a16:creationId xmlns:a16="http://schemas.microsoft.com/office/drawing/2014/main" id="{1054447C-F0BA-534B-416D-5233BEB9EB86}"/>
              </a:ext>
            </a:extLst>
          </p:cNvPr>
          <p:cNvSpPr txBox="1"/>
          <p:nvPr/>
        </p:nvSpPr>
        <p:spPr>
          <a:xfrm>
            <a:off x="486243" y="5342492"/>
            <a:ext cx="5212194" cy="369332"/>
          </a:xfrm>
          <a:prstGeom prst="rect">
            <a:avLst/>
          </a:prstGeom>
          <a:noFill/>
        </p:spPr>
        <p:txBody>
          <a:bodyPr wrap="square">
            <a:spAutoFit/>
          </a:bodyPr>
          <a:lstStyle/>
          <a:p>
            <a:pPr algn="ctr" defTabSz="384048">
              <a:spcAft>
                <a:spcPts val="600"/>
              </a:spcAft>
            </a:pPr>
            <a:r>
              <a:rPr lang="en-US" sz="1800" b="1" i="1" dirty="0">
                <a:solidFill>
                  <a:srgbClr val="D6A300"/>
                </a:solidFill>
              </a:rPr>
              <a:t>Always was</a:t>
            </a:r>
            <a:r>
              <a:rPr lang="en-US" b="1" i="1" dirty="0">
                <a:solidFill>
                  <a:srgbClr val="D6A300"/>
                </a:solidFill>
              </a:rPr>
              <a:t>; </a:t>
            </a:r>
            <a:r>
              <a:rPr lang="en-US" sz="1800" b="1" i="1" dirty="0">
                <a:solidFill>
                  <a:srgbClr val="D6A300"/>
                </a:solidFill>
              </a:rPr>
              <a:t>and always will be Aboriginal lands</a:t>
            </a:r>
            <a:r>
              <a:rPr lang="en-US" sz="1800" i="1" dirty="0">
                <a:solidFill>
                  <a:srgbClr val="D6A300"/>
                </a:solidFill>
              </a:rPr>
              <a:t>. </a:t>
            </a:r>
            <a:endParaRPr lang="en-AU" sz="3200" i="1" dirty="0">
              <a:solidFill>
                <a:srgbClr val="D6A300"/>
              </a:solidFill>
            </a:endParaRPr>
          </a:p>
        </p:txBody>
      </p:sp>
      <p:pic>
        <p:nvPicPr>
          <p:cNvPr id="2" name="Picture 2" descr="Acknowledgement of Country – Public Interest Communication">
            <a:extLst>
              <a:ext uri="{FF2B5EF4-FFF2-40B4-BE49-F238E27FC236}">
                <a16:creationId xmlns:a16="http://schemas.microsoft.com/office/drawing/2014/main" id="{8211068C-EADF-6977-6F9A-DD52908002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5892801" y="0"/>
            <a:ext cx="6660444" cy="69573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cknowledgement of Country – Public Interest Communication">
            <a:extLst>
              <a:ext uri="{FF2B5EF4-FFF2-40B4-BE49-F238E27FC236}">
                <a16:creationId xmlns:a16="http://schemas.microsoft.com/office/drawing/2014/main" id="{52068EB8-89C4-9ED7-DEE0-9CCA06793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9" t="88783" r="53891"/>
          <a:stretch/>
        </p:blipFill>
        <p:spPr bwMode="auto">
          <a:xfrm>
            <a:off x="-1" y="6077572"/>
            <a:ext cx="5892801" cy="780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124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6D59D5-46F1-DF4E-35F2-2C51D2F4D147}"/>
              </a:ext>
            </a:extLst>
          </p:cNvPr>
          <p:cNvSpPr>
            <a:spLocks noGrp="1"/>
          </p:cNvSpPr>
          <p:nvPr>
            <p:ph type="title"/>
          </p:nvPr>
        </p:nvSpPr>
        <p:spPr>
          <a:xfrm>
            <a:off x="262658" y="553453"/>
            <a:ext cx="4287832" cy="1445030"/>
          </a:xfrm>
        </p:spPr>
        <p:txBody>
          <a:bodyPr anchor="t">
            <a:normAutofit fontScale="90000"/>
          </a:bodyPr>
          <a:lstStyle/>
          <a:p>
            <a:pPr algn="ctr"/>
            <a:r>
              <a:rPr lang="en-US" sz="3600" dirty="0">
                <a:solidFill>
                  <a:srgbClr val="0055A5"/>
                </a:solidFill>
                <a:latin typeface="Franklin Gothic Book" pitchFamily="34" charset="0"/>
                <a:ea typeface="+mn-ea"/>
                <a:cs typeface="+mn-cs"/>
              </a:rPr>
              <a:t>Poor organisational leadership, governance and culture and climate</a:t>
            </a:r>
            <a:endParaRPr lang="en-AU" sz="3600" dirty="0">
              <a:solidFill>
                <a:srgbClr val="0055A5"/>
              </a:solidFill>
              <a:latin typeface="Franklin Gothic Book" pitchFamily="34" charset="0"/>
              <a:ea typeface="+mn-ea"/>
              <a:cs typeface="+mn-cs"/>
            </a:endParaRPr>
          </a:p>
        </p:txBody>
      </p:sp>
      <p:pic>
        <p:nvPicPr>
          <p:cNvPr id="15" name="Picture 14" descr="Magnifying glass showing decling performance">
            <a:extLst>
              <a:ext uri="{FF2B5EF4-FFF2-40B4-BE49-F238E27FC236}">
                <a16:creationId xmlns:a16="http://schemas.microsoft.com/office/drawing/2014/main" id="{ACE0F4EC-7CA0-B9C1-0F13-F7F939EAF070}"/>
              </a:ext>
            </a:extLst>
          </p:cNvPr>
          <p:cNvPicPr>
            <a:picLocks noChangeAspect="1"/>
          </p:cNvPicPr>
          <p:nvPr/>
        </p:nvPicPr>
        <p:blipFill>
          <a:blip r:embed="rId3"/>
          <a:srcRect t="6406" b="6406"/>
          <a:stretch>
            <a:fillRect/>
          </a:stretch>
        </p:blipFill>
        <p:spPr>
          <a:xfrm>
            <a:off x="0" y="2322596"/>
            <a:ext cx="4704346" cy="4535404"/>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5" name="Content Placeholder 4">
            <a:extLst>
              <a:ext uri="{FF2B5EF4-FFF2-40B4-BE49-F238E27FC236}">
                <a16:creationId xmlns:a16="http://schemas.microsoft.com/office/drawing/2014/main" id="{799BFA06-EB1B-859D-FEF4-8DE1E414590F}"/>
              </a:ext>
            </a:extLst>
          </p:cNvPr>
          <p:cNvSpPr txBox="1">
            <a:spLocks noGrp="1"/>
          </p:cNvSpPr>
          <p:nvPr>
            <p:ph idx="1"/>
          </p:nvPr>
        </p:nvSpPr>
        <p:spPr>
          <a:xfrm>
            <a:off x="4807645" y="669303"/>
            <a:ext cx="7121697" cy="5329632"/>
          </a:xfrm>
          <a:prstGeom prst="rect">
            <a:avLst/>
          </a:prstGeom>
        </p:spPr>
        <p:txBody>
          <a:bodyPr vert="horz" lIns="91440" tIns="45720" rIns="91440" bIns="45720" rtlCol="0" anchor="t">
            <a:noAutofit/>
          </a:bodyPr>
          <a:lstStyle/>
          <a:p>
            <a:pPr marL="380982" indent="-228600">
              <a:spcAft>
                <a:spcPts val="600"/>
              </a:spcAft>
              <a:buFont typeface="Arial" panose="020B0604020202020204" pitchFamily="34" charset="0"/>
              <a:buChar char="•"/>
            </a:pPr>
            <a:r>
              <a:rPr lang="en-US" sz="2200" dirty="0"/>
              <a:t>Lack of genuine WHS commitment and leadership </a:t>
            </a:r>
          </a:p>
          <a:p>
            <a:pPr marL="380982" indent="-228600">
              <a:spcAft>
                <a:spcPts val="600"/>
              </a:spcAft>
              <a:buFont typeface="Arial" panose="020B0604020202020204" pitchFamily="34" charset="0"/>
              <a:buChar char="•"/>
            </a:pPr>
            <a:r>
              <a:rPr lang="en-US" sz="2200" dirty="0"/>
              <a:t>Unrealistic financial operating models and IR conditions</a:t>
            </a:r>
          </a:p>
          <a:p>
            <a:pPr marL="838182" lvl="1" indent="-228600">
              <a:spcAft>
                <a:spcPts val="600"/>
              </a:spcAft>
              <a:buFont typeface="Arial" panose="020B0604020202020204" pitchFamily="34" charset="0"/>
              <a:buChar char="•"/>
            </a:pPr>
            <a:r>
              <a:rPr lang="en-US" sz="2000" dirty="0"/>
              <a:t>Inadequate budgets and policy to support realistic staff student ratios </a:t>
            </a:r>
          </a:p>
          <a:p>
            <a:pPr marL="838182" lvl="1" indent="-228600">
              <a:spcAft>
                <a:spcPts val="600"/>
              </a:spcAft>
              <a:buFont typeface="Arial" panose="020B0604020202020204" pitchFamily="34" charset="0"/>
              <a:buChar char="•"/>
            </a:pPr>
            <a:r>
              <a:rPr lang="en-US" sz="2000" dirty="0"/>
              <a:t>Inability to recruit and retain teachers with the right skills mix and experiences etc.</a:t>
            </a:r>
          </a:p>
          <a:p>
            <a:pPr marL="380982" indent="-228600">
              <a:spcAft>
                <a:spcPts val="600"/>
              </a:spcAft>
              <a:buFont typeface="Arial" panose="020B0604020202020204" pitchFamily="34" charset="0"/>
              <a:buChar char="•"/>
            </a:pPr>
            <a:r>
              <a:rPr lang="en-US" sz="2200" dirty="0"/>
              <a:t>Poorly designed and integrated governance and administrative policies and procedures </a:t>
            </a:r>
          </a:p>
          <a:p>
            <a:pPr marL="380982" indent="-228600">
              <a:spcAft>
                <a:spcPts val="600"/>
              </a:spcAft>
              <a:buFont typeface="Arial" panose="020B0604020202020204" pitchFamily="34" charset="0"/>
              <a:buChar char="•"/>
            </a:pPr>
            <a:r>
              <a:rPr lang="en-US" sz="2200" dirty="0"/>
              <a:t>Frequent, poorly communicated, perceived unnecessary organisational change</a:t>
            </a:r>
          </a:p>
          <a:p>
            <a:pPr marL="380982" indent="-228600">
              <a:spcAft>
                <a:spcPts val="600"/>
              </a:spcAft>
              <a:buFont typeface="Arial" panose="020B0604020202020204" pitchFamily="34" charset="0"/>
              <a:buChar char="•"/>
            </a:pPr>
            <a:r>
              <a:rPr lang="en-US" sz="2200" dirty="0"/>
              <a:t>Poor (perceived and actual) ED or school organisational justice (application of rules, performance management processes)</a:t>
            </a:r>
          </a:p>
        </p:txBody>
      </p:sp>
      <p:sp>
        <p:nvSpPr>
          <p:cNvPr id="4" name="TextBox 3">
            <a:extLst>
              <a:ext uri="{FF2B5EF4-FFF2-40B4-BE49-F238E27FC236}">
                <a16:creationId xmlns:a16="http://schemas.microsoft.com/office/drawing/2014/main" id="{DB13535E-1F3E-20B4-A0CB-4A4E0E0D7C45}"/>
              </a:ext>
            </a:extLst>
          </p:cNvPr>
          <p:cNvSpPr txBox="1"/>
          <p:nvPr/>
        </p:nvSpPr>
        <p:spPr>
          <a:xfrm>
            <a:off x="9091139" y="6498858"/>
            <a:ext cx="2838203" cy="369332"/>
          </a:xfrm>
          <a:prstGeom prst="rect">
            <a:avLst/>
          </a:prstGeom>
          <a:noFill/>
        </p:spPr>
        <p:txBody>
          <a:bodyPr wrap="square">
            <a:spAutoFit/>
          </a:bodyPr>
          <a:lstStyle/>
          <a:p>
            <a:pPr algn="r"/>
            <a:r>
              <a:rPr lang="en-AU" sz="1800" dirty="0">
                <a:solidFill>
                  <a:schemeClr val="bg1">
                    <a:lumMod val="50000"/>
                  </a:schemeClr>
                </a:solidFill>
              </a:rPr>
              <a:t>Zhou et al., 2024 </a:t>
            </a:r>
            <a:endParaRPr lang="en-AU" dirty="0"/>
          </a:p>
        </p:txBody>
      </p:sp>
    </p:spTree>
    <p:extLst>
      <p:ext uri="{BB962C8B-B14F-4D97-AF65-F5344CB8AC3E}">
        <p14:creationId xmlns:p14="http://schemas.microsoft.com/office/powerpoint/2010/main" val="424996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BAF78C-3B5C-A24F-D622-E74260002DB4}"/>
              </a:ext>
            </a:extLst>
          </p:cNvPr>
          <p:cNvSpPr txBox="1"/>
          <p:nvPr/>
        </p:nvSpPr>
        <p:spPr>
          <a:xfrm>
            <a:off x="793044" y="205142"/>
            <a:ext cx="6838244" cy="10459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0055A5"/>
                </a:solidFill>
                <a:latin typeface="Franklin Gothic Book" pitchFamily="34" charset="0"/>
              </a:rPr>
              <a:t>High general job demands</a:t>
            </a:r>
          </a:p>
        </p:txBody>
      </p:sp>
      <p:sp>
        <p:nvSpPr>
          <p:cNvPr id="7" name="TextBox 6">
            <a:extLst>
              <a:ext uri="{FF2B5EF4-FFF2-40B4-BE49-F238E27FC236}">
                <a16:creationId xmlns:a16="http://schemas.microsoft.com/office/drawing/2014/main" id="{FC323CDE-1320-4014-937A-53E6BEA52C7D}"/>
              </a:ext>
            </a:extLst>
          </p:cNvPr>
          <p:cNvSpPr txBox="1"/>
          <p:nvPr/>
        </p:nvSpPr>
        <p:spPr>
          <a:xfrm>
            <a:off x="793044" y="1358629"/>
            <a:ext cx="6734669" cy="436907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342900" indent="-342900">
              <a:lnSpc>
                <a:spcPct val="90000"/>
              </a:lnSpc>
              <a:spcAft>
                <a:spcPts val="600"/>
              </a:spcAft>
              <a:buFont typeface="Arial" panose="020B0604020202020204" pitchFamily="34" charset="0"/>
              <a:buChar char="•"/>
            </a:pPr>
            <a:r>
              <a:rPr lang="en-US" sz="2200" dirty="0">
                <a:solidFill>
                  <a:schemeClr val="tx1"/>
                </a:solidFill>
              </a:rPr>
              <a:t>Long working hours- quantity of work (1</a:t>
            </a:r>
            <a:r>
              <a:rPr lang="en-US" sz="2200" baseline="30000" dirty="0">
                <a:solidFill>
                  <a:schemeClr val="tx1"/>
                </a:solidFill>
              </a:rPr>
              <a:t>st</a:t>
            </a:r>
            <a:r>
              <a:rPr lang="en-US" sz="2200" dirty="0">
                <a:solidFill>
                  <a:schemeClr val="tx1"/>
                </a:solidFill>
              </a:rPr>
              <a:t>)</a:t>
            </a:r>
          </a:p>
          <a:p>
            <a:pPr marL="800100" lvl="1" indent="-342900">
              <a:lnSpc>
                <a:spcPct val="90000"/>
              </a:lnSpc>
              <a:spcAft>
                <a:spcPts val="600"/>
              </a:spcAft>
              <a:buFont typeface="Arial" panose="020B0604020202020204" pitchFamily="34" charset="0"/>
              <a:buChar char="•"/>
            </a:pPr>
            <a:r>
              <a:rPr lang="en-US" sz="2200" dirty="0">
                <a:solidFill>
                  <a:schemeClr val="tx1"/>
                </a:solidFill>
              </a:rPr>
              <a:t>Large increasing span of responsibilities </a:t>
            </a:r>
          </a:p>
          <a:p>
            <a:pPr marL="800100" lvl="1" indent="-342900">
              <a:lnSpc>
                <a:spcPct val="90000"/>
              </a:lnSpc>
              <a:spcAft>
                <a:spcPts val="600"/>
              </a:spcAft>
              <a:buFont typeface="Arial" panose="020B0604020202020204" pitchFamily="34" charset="0"/>
              <a:buChar char="•"/>
            </a:pPr>
            <a:r>
              <a:rPr lang="en-US" sz="2200" dirty="0">
                <a:solidFill>
                  <a:schemeClr val="tx1"/>
                </a:solidFill>
              </a:rPr>
              <a:t>Frequent interruptions and disruptions </a:t>
            </a:r>
            <a:r>
              <a:rPr lang="en-US" sz="2000" i="1" dirty="0">
                <a:solidFill>
                  <a:schemeClr val="tx1"/>
                </a:solidFill>
              </a:rPr>
              <a:t>(increases mental load especially when doing complex and time critical tasks)</a:t>
            </a:r>
          </a:p>
          <a:p>
            <a:pPr marL="800100" lvl="1" indent="-342900">
              <a:lnSpc>
                <a:spcPct val="90000"/>
              </a:lnSpc>
              <a:spcAft>
                <a:spcPts val="600"/>
              </a:spcAft>
              <a:buFont typeface="Arial" panose="020B0604020202020204" pitchFamily="34" charset="0"/>
              <a:buChar char="•"/>
            </a:pPr>
            <a:r>
              <a:rPr lang="en-US" sz="2200" dirty="0">
                <a:solidFill>
                  <a:schemeClr val="tx1"/>
                </a:solidFill>
              </a:rPr>
              <a:t>Time pressure and deadlines</a:t>
            </a:r>
          </a:p>
          <a:p>
            <a:pPr marL="342900" indent="-342900">
              <a:lnSpc>
                <a:spcPct val="90000"/>
              </a:lnSpc>
              <a:spcAft>
                <a:spcPts val="600"/>
              </a:spcAft>
              <a:buFont typeface="Arial" panose="020B0604020202020204" pitchFamily="34" charset="0"/>
              <a:buChar char="•"/>
            </a:pPr>
            <a:r>
              <a:rPr lang="en-US" sz="2200" dirty="0">
                <a:solidFill>
                  <a:schemeClr val="tx1"/>
                </a:solidFill>
              </a:rPr>
              <a:t>Lack of time to teach and support learning (2</a:t>
            </a:r>
            <a:r>
              <a:rPr lang="en-US" sz="2200" baseline="30000" dirty="0">
                <a:solidFill>
                  <a:schemeClr val="tx1"/>
                </a:solidFill>
              </a:rPr>
              <a:t>nd</a:t>
            </a:r>
            <a:r>
              <a:rPr lang="en-US" sz="2200" dirty="0">
                <a:solidFill>
                  <a:schemeClr val="tx1"/>
                </a:solidFill>
              </a:rPr>
              <a:t>)</a:t>
            </a:r>
          </a:p>
          <a:p>
            <a:pPr marL="342900" indent="-342900">
              <a:lnSpc>
                <a:spcPct val="90000"/>
              </a:lnSpc>
              <a:spcAft>
                <a:spcPts val="600"/>
              </a:spcAft>
              <a:buFont typeface="Arial" panose="020B0604020202020204" pitchFamily="34" charset="0"/>
              <a:buChar char="•"/>
            </a:pPr>
            <a:r>
              <a:rPr lang="en-US" sz="2200" dirty="0">
                <a:solidFill>
                  <a:schemeClr val="tx1"/>
                </a:solidFill>
              </a:rPr>
              <a:t>Staff shortages (7</a:t>
            </a:r>
            <a:r>
              <a:rPr lang="en-US" sz="2200" baseline="30000" dirty="0">
                <a:solidFill>
                  <a:schemeClr val="tx1"/>
                </a:solidFill>
              </a:rPr>
              <a:t>th</a:t>
            </a:r>
            <a:r>
              <a:rPr lang="en-US" sz="2200" dirty="0">
                <a:solidFill>
                  <a:schemeClr val="tx1"/>
                </a:solidFill>
              </a:rPr>
              <a:t>)</a:t>
            </a:r>
          </a:p>
          <a:p>
            <a:pPr marL="342900" indent="-342900">
              <a:lnSpc>
                <a:spcPct val="90000"/>
              </a:lnSpc>
              <a:spcAft>
                <a:spcPts val="600"/>
              </a:spcAft>
              <a:buFont typeface="Arial" panose="020B0604020202020204" pitchFamily="34" charset="0"/>
              <a:buChar char="•"/>
            </a:pPr>
            <a:r>
              <a:rPr lang="en-US" sz="2200" dirty="0">
                <a:solidFill>
                  <a:schemeClr val="tx1"/>
                </a:solidFill>
              </a:rPr>
              <a:t>Lack role clarity </a:t>
            </a:r>
          </a:p>
          <a:p>
            <a:pPr marL="800100" lvl="1" indent="-342900">
              <a:lnSpc>
                <a:spcPct val="90000"/>
              </a:lnSpc>
              <a:spcAft>
                <a:spcPts val="600"/>
              </a:spcAft>
              <a:buFont typeface="Arial" panose="020B0604020202020204" pitchFamily="34" charset="0"/>
              <a:buChar char="•"/>
            </a:pPr>
            <a:r>
              <a:rPr lang="en-US" sz="2200" dirty="0">
                <a:solidFill>
                  <a:schemeClr val="tx1"/>
                </a:solidFill>
              </a:rPr>
              <a:t>Views over competing educational priorities</a:t>
            </a:r>
          </a:p>
          <a:p>
            <a:pPr marL="800100" lvl="1" indent="-342900">
              <a:lnSpc>
                <a:spcPct val="90000"/>
              </a:lnSpc>
              <a:spcAft>
                <a:spcPts val="600"/>
              </a:spcAft>
              <a:buFont typeface="Arial" panose="020B0604020202020204" pitchFamily="34" charset="0"/>
              <a:buChar char="•"/>
            </a:pPr>
            <a:r>
              <a:rPr lang="en-US" sz="2200" dirty="0">
                <a:solidFill>
                  <a:schemeClr val="tx1"/>
                </a:solidFill>
              </a:rPr>
              <a:t>Around Principals legal duties/ WHS control </a:t>
            </a:r>
            <a:r>
              <a:rPr lang="en-US" sz="2000" i="1" dirty="0">
                <a:solidFill>
                  <a:schemeClr val="tx1"/>
                </a:solidFill>
              </a:rPr>
              <a:t>(PCBU, Officer, worker)</a:t>
            </a:r>
          </a:p>
          <a:p>
            <a:pPr marL="342900" indent="-342900">
              <a:lnSpc>
                <a:spcPct val="90000"/>
              </a:lnSpc>
              <a:spcAft>
                <a:spcPts val="600"/>
              </a:spcAft>
              <a:buFont typeface="Arial" panose="020B0604020202020204" pitchFamily="34" charset="0"/>
              <a:buChar char="•"/>
            </a:pPr>
            <a:endParaRPr lang="en-US" sz="2200" dirty="0">
              <a:solidFill>
                <a:schemeClr val="tx1"/>
              </a:solidFill>
            </a:endParaRPr>
          </a:p>
        </p:txBody>
      </p:sp>
      <p:pic>
        <p:nvPicPr>
          <p:cNvPr id="4" name="Picture 3">
            <a:extLst>
              <a:ext uri="{FF2B5EF4-FFF2-40B4-BE49-F238E27FC236}">
                <a16:creationId xmlns:a16="http://schemas.microsoft.com/office/drawing/2014/main" id="{7F4CC03E-354A-BEFF-E694-66A406C45CA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775" t="13234" r="35905" b="13219"/>
          <a:stretch/>
        </p:blipFill>
        <p:spPr>
          <a:xfrm>
            <a:off x="7527713" y="-20476"/>
            <a:ext cx="6456448"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28046FFB-D85E-F87B-D4A2-D5AEEECD8C61}"/>
              </a:ext>
            </a:extLst>
          </p:cNvPr>
          <p:cNvSpPr txBox="1"/>
          <p:nvPr/>
        </p:nvSpPr>
        <p:spPr>
          <a:xfrm>
            <a:off x="262890" y="6108184"/>
            <a:ext cx="8351299" cy="369332"/>
          </a:xfrm>
          <a:prstGeom prst="rect">
            <a:avLst/>
          </a:prstGeom>
          <a:noFill/>
        </p:spPr>
        <p:txBody>
          <a:bodyPr wrap="square">
            <a:spAutoFit/>
          </a:bodyPr>
          <a:lstStyle/>
          <a:p>
            <a:pPr algn="r"/>
            <a:r>
              <a:rPr lang="en-AU" sz="1800" dirty="0">
                <a:solidFill>
                  <a:schemeClr val="bg1">
                    <a:lumMod val="50000"/>
                  </a:schemeClr>
                </a:solidFill>
                <a:cs typeface="Arial" panose="020B0604020202020204" pitchFamily="34" charset="0"/>
              </a:rPr>
              <a:t>Dickie, Kidson and March 2025, </a:t>
            </a:r>
            <a:r>
              <a:rPr lang="en-AU" sz="1800" dirty="0">
                <a:solidFill>
                  <a:schemeClr val="bg1">
                    <a:lumMod val="50000"/>
                  </a:schemeClr>
                </a:solidFill>
              </a:rPr>
              <a:t>Zhou et al., 2024; </a:t>
            </a:r>
            <a:r>
              <a:rPr lang="en-AU" sz="1800" dirty="0">
                <a:solidFill>
                  <a:schemeClr val="bg1">
                    <a:lumMod val="50000"/>
                  </a:schemeClr>
                </a:solidFill>
                <a:cs typeface="Arial" panose="020B0604020202020204" pitchFamily="34" charset="0"/>
              </a:rPr>
              <a:t>ACT Worksafe</a:t>
            </a:r>
            <a:endParaRPr lang="en-AU" dirty="0"/>
          </a:p>
        </p:txBody>
      </p:sp>
    </p:spTree>
    <p:extLst>
      <p:ext uri="{BB962C8B-B14F-4D97-AF65-F5344CB8AC3E}">
        <p14:creationId xmlns:p14="http://schemas.microsoft.com/office/powerpoint/2010/main" val="211311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4F7D81-F663-3323-5B79-B397DA1EFF3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3356A0D-2C05-9299-3E1B-D1B7D66B9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AFEBDE8-C101-E92B-96BF-715472BEE641}"/>
              </a:ext>
            </a:extLst>
          </p:cNvPr>
          <p:cNvSpPr txBox="1"/>
          <p:nvPr/>
        </p:nvSpPr>
        <p:spPr>
          <a:xfrm>
            <a:off x="793044" y="205142"/>
            <a:ext cx="6838244" cy="10459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0055A5"/>
                </a:solidFill>
                <a:latin typeface="Franklin Gothic Book" pitchFamily="34" charset="0"/>
              </a:rPr>
              <a:t>Administrative clutter</a:t>
            </a:r>
          </a:p>
        </p:txBody>
      </p:sp>
      <p:sp>
        <p:nvSpPr>
          <p:cNvPr id="7" name="TextBox 6">
            <a:extLst>
              <a:ext uri="{FF2B5EF4-FFF2-40B4-BE49-F238E27FC236}">
                <a16:creationId xmlns:a16="http://schemas.microsoft.com/office/drawing/2014/main" id="{D3905EA6-E020-11CB-AFC5-8261250AC815}"/>
              </a:ext>
            </a:extLst>
          </p:cNvPr>
          <p:cNvSpPr txBox="1"/>
          <p:nvPr/>
        </p:nvSpPr>
        <p:spPr>
          <a:xfrm>
            <a:off x="839334" y="1251128"/>
            <a:ext cx="6570132" cy="13270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a:lnSpc>
                <a:spcPct val="90000"/>
              </a:lnSpc>
              <a:spcAft>
                <a:spcPts val="600"/>
              </a:spcAft>
            </a:pPr>
            <a:r>
              <a:rPr lang="en-US" sz="2200" i="1" dirty="0">
                <a:solidFill>
                  <a:schemeClr val="tx1"/>
                </a:solidFill>
              </a:rPr>
              <a:t>The unhelpful accumulation of education and safety procedures, documents, roles and activities that are performed in the name of efficiency and safety but with dubious value. </a:t>
            </a:r>
            <a:endParaRPr lang="en-US" sz="2200" dirty="0">
              <a:solidFill>
                <a:schemeClr val="tx1"/>
              </a:solidFill>
            </a:endParaRPr>
          </a:p>
        </p:txBody>
      </p:sp>
      <p:pic>
        <p:nvPicPr>
          <p:cNvPr id="4" name="Picture 3">
            <a:extLst>
              <a:ext uri="{FF2B5EF4-FFF2-40B4-BE49-F238E27FC236}">
                <a16:creationId xmlns:a16="http://schemas.microsoft.com/office/drawing/2014/main" id="{4F4E0134-5269-287D-9E44-2FEA4B81154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7543" t="13853" r="22876"/>
          <a:stretch/>
        </p:blipFill>
        <p:spPr>
          <a:xfrm>
            <a:off x="7362583" y="-41713"/>
            <a:ext cx="4873252" cy="689971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extBox 4">
            <a:extLst>
              <a:ext uri="{FF2B5EF4-FFF2-40B4-BE49-F238E27FC236}">
                <a16:creationId xmlns:a16="http://schemas.microsoft.com/office/drawing/2014/main" id="{9A5D8EF4-D88B-4930-B332-81D1307A9879}"/>
              </a:ext>
            </a:extLst>
          </p:cNvPr>
          <p:cNvSpPr txBox="1"/>
          <p:nvPr/>
        </p:nvSpPr>
        <p:spPr>
          <a:xfrm>
            <a:off x="839334" y="3265606"/>
            <a:ext cx="6477551" cy="1046440"/>
          </a:xfrm>
          <a:prstGeom prst="rect">
            <a:avLst/>
          </a:prstGeom>
          <a:noFill/>
        </p:spPr>
        <p:txBody>
          <a:bodyPr wrap="square">
            <a:spAutoFit/>
          </a:bodyPr>
          <a:lstStyle/>
          <a:p>
            <a:r>
              <a:rPr lang="en-US" sz="2200" i="1" dirty="0">
                <a:solidFill>
                  <a:srgbClr val="1A1A1A"/>
                </a:solidFill>
              </a:rPr>
              <a:t>Safety clutter can </a:t>
            </a:r>
            <a:r>
              <a:rPr lang="en-US" sz="2200" b="0" i="1" dirty="0">
                <a:solidFill>
                  <a:srgbClr val="1A1A1A"/>
                </a:solidFill>
                <a:effectLst/>
              </a:rPr>
              <a:t>create and perpetuate harmful beliefs about safety</a:t>
            </a:r>
          </a:p>
          <a:p>
            <a:pPr algn="r"/>
            <a:r>
              <a:rPr lang="en-US" b="0" i="0" dirty="0">
                <a:solidFill>
                  <a:srgbClr val="1A1A1A"/>
                </a:solidFill>
                <a:effectLst/>
              </a:rPr>
              <a:t>Rae, Provan, Weber and Dekker 2018</a:t>
            </a:r>
            <a:endParaRPr lang="en-AU" dirty="0"/>
          </a:p>
        </p:txBody>
      </p:sp>
      <p:sp>
        <p:nvSpPr>
          <p:cNvPr id="6" name="TextBox 5">
            <a:extLst>
              <a:ext uri="{FF2B5EF4-FFF2-40B4-BE49-F238E27FC236}">
                <a16:creationId xmlns:a16="http://schemas.microsoft.com/office/drawing/2014/main" id="{530127B3-DEA3-878D-A04E-BEE021EC3A1C}"/>
              </a:ext>
            </a:extLst>
          </p:cNvPr>
          <p:cNvSpPr txBox="1"/>
          <p:nvPr/>
        </p:nvSpPr>
        <p:spPr>
          <a:xfrm>
            <a:off x="745568" y="5068406"/>
            <a:ext cx="6570132" cy="925125"/>
          </a:xfrm>
          <a:prstGeom prst="rect">
            <a:avLst/>
          </a:prstGeom>
          <a:solidFill>
            <a:schemeClr val="accent6">
              <a:lumMod val="20000"/>
              <a:lumOff val="80000"/>
            </a:schemeClr>
          </a:solidFill>
        </p:spPr>
        <p:txBody>
          <a:bodyPr wrap="square">
            <a:spAutoFit/>
          </a:bodyPr>
          <a:lstStyle/>
          <a:p>
            <a:pPr marL="342900" indent="-342900">
              <a:lnSpc>
                <a:spcPct val="90000"/>
              </a:lnSpc>
              <a:spcAft>
                <a:spcPts val="600"/>
              </a:spcAft>
              <a:buFont typeface="Wingdings" panose="05000000000000000000" pitchFamily="2" charset="2"/>
              <a:buChar char="ü"/>
            </a:pPr>
            <a:r>
              <a:rPr lang="en-US" sz="2000" dirty="0">
                <a:solidFill>
                  <a:schemeClr val="accent3">
                    <a:lumMod val="75000"/>
                  </a:schemeClr>
                </a:solidFill>
              </a:rPr>
              <a:t>Assess if these help efficiency, effectiveness and safety. If not negotiate for their elimination or improved design!</a:t>
            </a:r>
          </a:p>
        </p:txBody>
      </p:sp>
      <p:sp>
        <p:nvSpPr>
          <p:cNvPr id="2" name="TextBox 1">
            <a:extLst>
              <a:ext uri="{FF2B5EF4-FFF2-40B4-BE49-F238E27FC236}">
                <a16:creationId xmlns:a16="http://schemas.microsoft.com/office/drawing/2014/main" id="{7AF6C624-0596-44E7-6873-E40161C5D0E8}"/>
              </a:ext>
            </a:extLst>
          </p:cNvPr>
          <p:cNvSpPr txBox="1"/>
          <p:nvPr/>
        </p:nvSpPr>
        <p:spPr>
          <a:xfrm>
            <a:off x="7156029" y="6858000"/>
            <a:ext cx="6456448" cy="230832"/>
          </a:xfrm>
          <a:prstGeom prst="rect">
            <a:avLst/>
          </a:prstGeom>
          <a:noFill/>
        </p:spPr>
        <p:txBody>
          <a:bodyPr wrap="square" rtlCol="0">
            <a:spAutoFit/>
          </a:bodyPr>
          <a:lstStyle/>
          <a:p>
            <a:r>
              <a:rPr lang="en-AU" sz="900" dirty="0">
                <a:hlinkClick r:id="rId4" tooltip="https://fabiusmaximus.com/2017/01/31/trump-forces-repeal-of-excess-regulations/"/>
              </a:rPr>
              <a:t>This Photo</a:t>
            </a:r>
            <a:r>
              <a:rPr lang="en-AU" sz="900" dirty="0"/>
              <a:t> by Unknown Author is licensed under </a:t>
            </a:r>
            <a:r>
              <a:rPr lang="en-AU" sz="900" dirty="0">
                <a:hlinkClick r:id="rId5" tooltip="https://creativecommons.org/licenses/by/3.0/"/>
              </a:rPr>
              <a:t>CC BY</a:t>
            </a:r>
            <a:endParaRPr lang="en-AU" sz="900" dirty="0"/>
          </a:p>
        </p:txBody>
      </p:sp>
    </p:spTree>
    <p:extLst>
      <p:ext uri="{BB962C8B-B14F-4D97-AF65-F5344CB8AC3E}">
        <p14:creationId xmlns:p14="http://schemas.microsoft.com/office/powerpoint/2010/main" val="149254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0A9A6F-A6EE-771C-5B85-634146DC4329}"/>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91EA4A2-E8C8-CC85-618A-4805A86A8D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437" t="-115" r="63977" b="115"/>
          <a:stretch/>
        </p:blipFill>
        <p:spPr>
          <a:xfrm>
            <a:off x="-2470408" y="-789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2" name="TextBox 11">
            <a:extLst>
              <a:ext uri="{FF2B5EF4-FFF2-40B4-BE49-F238E27FC236}">
                <a16:creationId xmlns:a16="http://schemas.microsoft.com/office/drawing/2014/main" id="{6A979233-9068-0ECE-E5DE-CAF88BD1458A}"/>
              </a:ext>
            </a:extLst>
          </p:cNvPr>
          <p:cNvSpPr txBox="1"/>
          <p:nvPr/>
        </p:nvSpPr>
        <p:spPr>
          <a:xfrm>
            <a:off x="3767665" y="1766955"/>
            <a:ext cx="7674367" cy="418352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a:lnSpc>
                <a:spcPct val="90000"/>
              </a:lnSpc>
              <a:spcAft>
                <a:spcPts val="600"/>
              </a:spcAft>
            </a:pPr>
            <a:r>
              <a:rPr lang="en-US" sz="2200" dirty="0">
                <a:solidFill>
                  <a:schemeClr val="tx1"/>
                </a:solidFill>
              </a:rPr>
              <a:t>Your mental or cognitive load increases with </a:t>
            </a:r>
          </a:p>
          <a:p>
            <a:pPr marL="342900" indent="-342900">
              <a:lnSpc>
                <a:spcPct val="90000"/>
              </a:lnSpc>
              <a:spcAft>
                <a:spcPts val="600"/>
              </a:spcAft>
              <a:buFont typeface="Arial" panose="020B0604020202020204" pitchFamily="34" charset="0"/>
              <a:buChar char="•"/>
            </a:pPr>
            <a:r>
              <a:rPr lang="en-US" sz="2200" dirty="0">
                <a:solidFill>
                  <a:schemeClr val="tx1"/>
                </a:solidFill>
              </a:rPr>
              <a:t>Task complexity</a:t>
            </a:r>
          </a:p>
          <a:p>
            <a:pPr marL="342900" indent="-342900">
              <a:lnSpc>
                <a:spcPct val="90000"/>
              </a:lnSpc>
              <a:spcAft>
                <a:spcPts val="600"/>
              </a:spcAft>
              <a:buFont typeface="Arial" panose="020B0604020202020204" pitchFamily="34" charset="0"/>
              <a:buChar char="•"/>
            </a:pPr>
            <a:r>
              <a:rPr lang="en-US" sz="2200" dirty="0">
                <a:solidFill>
                  <a:schemeClr val="tx1"/>
                </a:solidFill>
              </a:rPr>
              <a:t>Need for vigilance (not making errors) </a:t>
            </a:r>
          </a:p>
          <a:p>
            <a:pPr marL="342900" indent="-342900">
              <a:lnSpc>
                <a:spcPct val="90000"/>
              </a:lnSpc>
              <a:spcAft>
                <a:spcPts val="600"/>
              </a:spcAft>
              <a:buFont typeface="Arial" panose="020B0604020202020204" pitchFamily="34" charset="0"/>
              <a:buChar char="•"/>
            </a:pPr>
            <a:r>
              <a:rPr lang="en-US" sz="2200" dirty="0">
                <a:solidFill>
                  <a:schemeClr val="tx1"/>
                </a:solidFill>
              </a:rPr>
              <a:t>Unfamiliar tasks</a:t>
            </a:r>
          </a:p>
          <a:p>
            <a:pPr marL="342900" indent="-342900">
              <a:lnSpc>
                <a:spcPct val="90000"/>
              </a:lnSpc>
              <a:spcAft>
                <a:spcPts val="600"/>
              </a:spcAft>
              <a:buFont typeface="Arial" panose="020B0604020202020204" pitchFamily="34" charset="0"/>
              <a:buChar char="•"/>
            </a:pPr>
            <a:r>
              <a:rPr lang="en-US" sz="2200" dirty="0">
                <a:solidFill>
                  <a:schemeClr val="tx1"/>
                </a:solidFill>
              </a:rPr>
              <a:t>Lack of information</a:t>
            </a:r>
          </a:p>
          <a:p>
            <a:pPr marL="342900" indent="-342900">
              <a:lnSpc>
                <a:spcPct val="90000"/>
              </a:lnSpc>
              <a:spcAft>
                <a:spcPts val="600"/>
              </a:spcAft>
              <a:buFont typeface="Arial" panose="020B0604020202020204" pitchFamily="34" charset="0"/>
              <a:buChar char="•"/>
            </a:pPr>
            <a:r>
              <a:rPr lang="en-US" sz="2200" dirty="0">
                <a:solidFill>
                  <a:schemeClr val="tx1"/>
                </a:solidFill>
              </a:rPr>
              <a:t>Others lateness / lack of help </a:t>
            </a:r>
          </a:p>
          <a:p>
            <a:pPr marL="342900" indent="-342900">
              <a:lnSpc>
                <a:spcPct val="90000"/>
              </a:lnSpc>
              <a:spcAft>
                <a:spcPts val="600"/>
              </a:spcAft>
              <a:buFont typeface="Arial" panose="020B0604020202020204" pitchFamily="34" charset="0"/>
              <a:buChar char="•"/>
            </a:pPr>
            <a:r>
              <a:rPr lang="en-US" sz="2200" dirty="0">
                <a:solidFill>
                  <a:schemeClr val="tx1"/>
                </a:solidFill>
              </a:rPr>
              <a:t>Physically challenging conditions</a:t>
            </a:r>
            <a:r>
              <a:rPr lang="en-US" sz="2000" dirty="0">
                <a:solidFill>
                  <a:schemeClr val="tx1"/>
                </a:solidFill>
              </a:rPr>
              <a:t> </a:t>
            </a:r>
            <a:r>
              <a:rPr lang="en-US" dirty="0">
                <a:solidFill>
                  <a:schemeClr val="tx1"/>
                </a:solidFill>
              </a:rPr>
              <a:t>(distractions, low light, noise, poor workplace physical ergonomics) </a:t>
            </a:r>
            <a:endParaRPr lang="en-US" sz="2000" dirty="0">
              <a:solidFill>
                <a:schemeClr val="tx1"/>
              </a:solidFill>
            </a:endParaRPr>
          </a:p>
          <a:p>
            <a:pPr marL="342900" indent="-342900">
              <a:lnSpc>
                <a:spcPct val="90000"/>
              </a:lnSpc>
              <a:spcAft>
                <a:spcPts val="600"/>
              </a:spcAft>
              <a:buFont typeface="Arial" panose="020B0604020202020204" pitchFamily="34" charset="0"/>
              <a:buChar char="•"/>
            </a:pPr>
            <a:r>
              <a:rPr lang="en-US" sz="2200" dirty="0">
                <a:solidFill>
                  <a:schemeClr val="tx1"/>
                </a:solidFill>
              </a:rPr>
              <a:t>Emotionally demanding situations </a:t>
            </a:r>
            <a:r>
              <a:rPr lang="en-US" dirty="0">
                <a:solidFill>
                  <a:schemeClr val="tx1"/>
                </a:solidFill>
              </a:rPr>
              <a:t>(threats, need to provide support to distressed students and staff)</a:t>
            </a:r>
          </a:p>
          <a:p>
            <a:pPr>
              <a:lnSpc>
                <a:spcPct val="90000"/>
              </a:lnSpc>
              <a:spcAft>
                <a:spcPts val="600"/>
              </a:spcAft>
            </a:pPr>
            <a:r>
              <a:rPr lang="en-US" sz="2200" dirty="0">
                <a:solidFill>
                  <a:schemeClr val="tx1"/>
                </a:solidFill>
              </a:rPr>
              <a:t>and</a:t>
            </a:r>
          </a:p>
          <a:p>
            <a:pPr marL="342900" indent="-342900">
              <a:lnSpc>
                <a:spcPct val="90000"/>
              </a:lnSpc>
              <a:spcAft>
                <a:spcPts val="600"/>
              </a:spcAft>
              <a:buFont typeface="Arial" panose="020B0604020202020204" pitchFamily="34" charset="0"/>
              <a:buChar char="•"/>
            </a:pPr>
            <a:r>
              <a:rPr lang="en-US" sz="2200" dirty="0">
                <a:solidFill>
                  <a:schemeClr val="tx1"/>
                </a:solidFill>
              </a:rPr>
              <a:t>When you are tired, stressed or unwell</a:t>
            </a:r>
          </a:p>
          <a:p>
            <a:pPr>
              <a:lnSpc>
                <a:spcPct val="90000"/>
              </a:lnSpc>
              <a:spcAft>
                <a:spcPts val="600"/>
              </a:spcAft>
            </a:pPr>
            <a:endParaRPr lang="en-US" sz="2200" dirty="0">
              <a:solidFill>
                <a:schemeClr val="tx1"/>
              </a:solidFill>
            </a:endParaRPr>
          </a:p>
        </p:txBody>
      </p:sp>
      <p:sp>
        <p:nvSpPr>
          <p:cNvPr id="3" name="TextBox 2">
            <a:extLst>
              <a:ext uri="{FF2B5EF4-FFF2-40B4-BE49-F238E27FC236}">
                <a16:creationId xmlns:a16="http://schemas.microsoft.com/office/drawing/2014/main" id="{58742C0C-671E-7195-67D0-C82C0B83F673}"/>
              </a:ext>
            </a:extLst>
          </p:cNvPr>
          <p:cNvSpPr txBox="1"/>
          <p:nvPr/>
        </p:nvSpPr>
        <p:spPr>
          <a:xfrm>
            <a:off x="3887441" y="82665"/>
            <a:ext cx="7554591" cy="75948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0055A5"/>
                </a:solidFill>
                <a:latin typeface="Franklin Gothic Book" pitchFamily="34" charset="0"/>
              </a:rPr>
              <a:t>Cognitive demands</a:t>
            </a:r>
          </a:p>
        </p:txBody>
      </p:sp>
      <p:sp>
        <p:nvSpPr>
          <p:cNvPr id="2" name="TextBox 1">
            <a:extLst>
              <a:ext uri="{FF2B5EF4-FFF2-40B4-BE49-F238E27FC236}">
                <a16:creationId xmlns:a16="http://schemas.microsoft.com/office/drawing/2014/main" id="{B6189F65-7052-9F65-5480-BACA8C63BF57}"/>
              </a:ext>
            </a:extLst>
          </p:cNvPr>
          <p:cNvSpPr txBox="1"/>
          <p:nvPr/>
        </p:nvSpPr>
        <p:spPr>
          <a:xfrm>
            <a:off x="-1406033" y="6857990"/>
            <a:ext cx="6116549" cy="230832"/>
          </a:xfrm>
          <a:prstGeom prst="rect">
            <a:avLst/>
          </a:prstGeom>
          <a:noFill/>
        </p:spPr>
        <p:txBody>
          <a:bodyPr wrap="square" rtlCol="0">
            <a:spAutoFit/>
          </a:bodyPr>
          <a:lstStyle/>
          <a:p>
            <a:r>
              <a:rPr lang="en-AU" sz="900" dirty="0">
                <a:hlinkClick r:id="rId4" tooltip="https://technofaq.org/posts/2021/06/21-important-data-science-applications-one-should-know-2021/"/>
              </a:rPr>
              <a:t>This Photo</a:t>
            </a:r>
            <a:r>
              <a:rPr lang="en-AU" sz="900" dirty="0"/>
              <a:t> by Unknown Author is licensed under </a:t>
            </a:r>
            <a:r>
              <a:rPr lang="en-AU" sz="900" dirty="0">
                <a:hlinkClick r:id="rId5" tooltip="https://creativecommons.org/licenses/by-nc-sa/3.0/"/>
              </a:rPr>
              <a:t>CC BY-SA-NC</a:t>
            </a:r>
            <a:endParaRPr lang="en-AU" sz="900" dirty="0"/>
          </a:p>
        </p:txBody>
      </p:sp>
      <p:sp>
        <p:nvSpPr>
          <p:cNvPr id="6" name="TextBox 5">
            <a:extLst>
              <a:ext uri="{FF2B5EF4-FFF2-40B4-BE49-F238E27FC236}">
                <a16:creationId xmlns:a16="http://schemas.microsoft.com/office/drawing/2014/main" id="{8129ADC6-010F-F144-2D3F-F20338A2730C}"/>
              </a:ext>
            </a:extLst>
          </p:cNvPr>
          <p:cNvSpPr txBox="1"/>
          <p:nvPr/>
        </p:nvSpPr>
        <p:spPr>
          <a:xfrm>
            <a:off x="3767665" y="924810"/>
            <a:ext cx="7984067" cy="646331"/>
          </a:xfrm>
          <a:prstGeom prst="rect">
            <a:avLst/>
          </a:prstGeom>
          <a:noFill/>
        </p:spPr>
        <p:txBody>
          <a:bodyPr wrap="square">
            <a:spAutoFit/>
          </a:bodyPr>
          <a:lstStyle/>
          <a:p>
            <a:r>
              <a:rPr lang="en-US" dirty="0"/>
              <a:t>Information processing volume and complexity (perceiving, attending, remembering, problem-solving and decision-making)</a:t>
            </a:r>
          </a:p>
        </p:txBody>
      </p:sp>
    </p:spTree>
    <p:extLst>
      <p:ext uri="{BB962C8B-B14F-4D97-AF65-F5344CB8AC3E}">
        <p14:creationId xmlns:p14="http://schemas.microsoft.com/office/powerpoint/2010/main" val="384108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04541" y="130598"/>
            <a:ext cx="7459133" cy="10685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0055A5"/>
                </a:solidFill>
                <a:latin typeface="Franklin Gothic Book" pitchFamily="34" charset="0"/>
              </a:rPr>
              <a:t>Emotional and cognitive demands</a:t>
            </a:r>
          </a:p>
        </p:txBody>
      </p:sp>
      <p:sp>
        <p:nvSpPr>
          <p:cNvPr id="10" name="TextBox 9">
            <a:extLst>
              <a:ext uri="{FF2B5EF4-FFF2-40B4-BE49-F238E27FC236}">
                <a16:creationId xmlns:a16="http://schemas.microsoft.com/office/drawing/2014/main" id="{052A9FE2-D138-B0ED-64A4-2F36E856C45E}"/>
              </a:ext>
            </a:extLst>
          </p:cNvPr>
          <p:cNvSpPr txBox="1"/>
          <p:nvPr/>
        </p:nvSpPr>
        <p:spPr>
          <a:xfrm>
            <a:off x="527019" y="2022215"/>
            <a:ext cx="8113457" cy="3968683"/>
          </a:xfrm>
          <a:prstGeom prst="rect">
            <a:avLst/>
          </a:prstGeom>
        </p:spPr>
        <p:txBody>
          <a:bodyPr vert="horz" lIns="91440" tIns="45720" rIns="91440" bIns="45720" rtlCol="0">
            <a:noAutofit/>
          </a:bodyPr>
          <a:lstStyle/>
          <a:p>
            <a:pPr marL="495266" indent="-342900">
              <a:lnSpc>
                <a:spcPct val="110000"/>
              </a:lnSpc>
              <a:spcAft>
                <a:spcPts val="600"/>
              </a:spcAft>
              <a:buFont typeface="Arial" panose="020B0604020202020204" pitchFamily="34" charset="0"/>
              <a:buChar char="•"/>
            </a:pPr>
            <a:r>
              <a:rPr lang="en-US" sz="2200" dirty="0"/>
              <a:t>Student issues and behaviours (3</a:t>
            </a:r>
            <a:r>
              <a:rPr lang="en-US" sz="2200" baseline="30000" dirty="0"/>
              <a:t>rd</a:t>
            </a:r>
            <a:r>
              <a:rPr lang="en-US" sz="2200" dirty="0"/>
              <a:t>) </a:t>
            </a:r>
          </a:p>
          <a:p>
            <a:pPr marL="495266" indent="-342900">
              <a:lnSpc>
                <a:spcPct val="110000"/>
              </a:lnSpc>
              <a:spcAft>
                <a:spcPts val="600"/>
              </a:spcAft>
              <a:buFont typeface="Arial" panose="020B0604020202020204" pitchFamily="34" charset="0"/>
              <a:buChar char="•"/>
            </a:pPr>
            <a:r>
              <a:rPr lang="en-US" sz="2200" dirty="0"/>
              <a:t>Staff and student mental health (5</a:t>
            </a:r>
            <a:r>
              <a:rPr lang="en-US" sz="2200" baseline="30000" dirty="0"/>
              <a:t>th</a:t>
            </a:r>
            <a:r>
              <a:rPr lang="en-US" sz="2200" dirty="0"/>
              <a:t> ) </a:t>
            </a:r>
          </a:p>
          <a:p>
            <a:pPr marL="495266" indent="-342900">
              <a:lnSpc>
                <a:spcPct val="110000"/>
              </a:lnSpc>
              <a:spcAft>
                <a:spcPts val="600"/>
              </a:spcAft>
              <a:buFont typeface="Arial" panose="020B0604020202020204" pitchFamily="34" charset="0"/>
              <a:buChar char="•"/>
            </a:pPr>
            <a:r>
              <a:rPr lang="en-US" sz="2200" dirty="0"/>
              <a:t>Staff shortages and issues: lack of availability, skills, mental and physical health needs (6</a:t>
            </a:r>
            <a:r>
              <a:rPr lang="en-US" sz="2200" baseline="30000" dirty="0"/>
              <a:t>th</a:t>
            </a:r>
            <a:r>
              <a:rPr lang="en-US" sz="2200" dirty="0"/>
              <a:t>)</a:t>
            </a:r>
          </a:p>
          <a:p>
            <a:pPr marL="495266" indent="-342900">
              <a:lnSpc>
                <a:spcPct val="110000"/>
              </a:lnSpc>
              <a:spcAft>
                <a:spcPts val="600"/>
              </a:spcAft>
              <a:buFont typeface="Arial" panose="020B0604020202020204" pitchFamily="34" charset="0"/>
              <a:buChar char="•"/>
            </a:pPr>
            <a:r>
              <a:rPr lang="en-US" sz="2200" dirty="0"/>
              <a:t>Impact of errors</a:t>
            </a:r>
          </a:p>
          <a:p>
            <a:pPr marL="952466" lvl="1" indent="-342900">
              <a:lnSpc>
                <a:spcPct val="110000"/>
              </a:lnSpc>
              <a:spcAft>
                <a:spcPts val="600"/>
              </a:spcAft>
              <a:buFont typeface="Arial" panose="020B0604020202020204" pitchFamily="34" charset="0"/>
              <a:buChar char="•"/>
            </a:pPr>
            <a:r>
              <a:rPr lang="en-US" sz="2000" dirty="0"/>
              <a:t>Justifiable worry over actual or perceived backlash from students, families, community or department over your decisions or in response to critical incidents</a:t>
            </a:r>
          </a:p>
          <a:p>
            <a:pPr marL="0" lvl="1" algn="r">
              <a:lnSpc>
                <a:spcPct val="90000"/>
              </a:lnSpc>
              <a:spcAft>
                <a:spcPts val="600"/>
              </a:spcAft>
            </a:pPr>
            <a:endParaRPr lang="en-US" sz="2200" dirty="0"/>
          </a:p>
        </p:txBody>
      </p:sp>
      <p:pic>
        <p:nvPicPr>
          <p:cNvPr id="5" name="Picture 4" descr="A person with clothespins on his face&#10;&#10;AI-generated content may be incorrect.">
            <a:extLst>
              <a:ext uri="{FF2B5EF4-FFF2-40B4-BE49-F238E27FC236}">
                <a16:creationId xmlns:a16="http://schemas.microsoft.com/office/drawing/2014/main" id="{32DBDD14-6292-4E5F-BAC1-24618AE69752}"/>
              </a:ext>
            </a:extLst>
          </p:cNvPr>
          <p:cNvPicPr>
            <a:picLocks noChangeAspect="1"/>
          </p:cNvPicPr>
          <p:nvPr/>
        </p:nvPicPr>
        <p:blipFill rotWithShape="1">
          <a:blip r:embed="rId3"/>
          <a:srcRect l="10309" r="40685"/>
          <a:stretch/>
        </p:blipFill>
        <p:spPr>
          <a:xfrm>
            <a:off x="8412735" y="0"/>
            <a:ext cx="3776218"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1BFFEF43-72B2-B9E4-ACC1-6914DD42D745}"/>
              </a:ext>
            </a:extLst>
          </p:cNvPr>
          <p:cNvSpPr txBox="1"/>
          <p:nvPr/>
        </p:nvSpPr>
        <p:spPr>
          <a:xfrm>
            <a:off x="8868217" y="1304523"/>
            <a:ext cx="3021456" cy="1200329"/>
          </a:xfrm>
          <a:prstGeom prst="rect">
            <a:avLst/>
          </a:prstGeom>
          <a:solidFill>
            <a:schemeClr val="accent2">
              <a:lumMod val="40000"/>
              <a:lumOff val="60000"/>
            </a:schemeClr>
          </a:solidFill>
        </p:spPr>
        <p:txBody>
          <a:bodyPr wrap="square">
            <a:spAutoFit/>
          </a:bodyPr>
          <a:lstStyle/>
          <a:p>
            <a:pPr algn="ctr"/>
            <a:r>
              <a:rPr lang="en-US" i="1" dirty="0"/>
              <a:t>How often is there a dissonance between your feelings and values and your required behaviours?</a:t>
            </a:r>
          </a:p>
        </p:txBody>
      </p:sp>
      <p:sp>
        <p:nvSpPr>
          <p:cNvPr id="6" name="TextBox 5">
            <a:extLst>
              <a:ext uri="{FF2B5EF4-FFF2-40B4-BE49-F238E27FC236}">
                <a16:creationId xmlns:a16="http://schemas.microsoft.com/office/drawing/2014/main" id="{6F8CB8FD-0726-BC7D-1C7B-2B514180BBD4}"/>
              </a:ext>
            </a:extLst>
          </p:cNvPr>
          <p:cNvSpPr txBox="1"/>
          <p:nvPr/>
        </p:nvSpPr>
        <p:spPr>
          <a:xfrm>
            <a:off x="840008" y="5972390"/>
            <a:ext cx="7188200" cy="261610"/>
          </a:xfrm>
          <a:prstGeom prst="rect">
            <a:avLst/>
          </a:prstGeom>
          <a:noFill/>
        </p:spPr>
        <p:txBody>
          <a:bodyPr wrap="square">
            <a:spAutoFit/>
          </a:bodyPr>
          <a:lstStyle/>
          <a:p>
            <a:pPr algn="r"/>
            <a:r>
              <a:rPr lang="en-US" sz="1100" dirty="0">
                <a:solidFill>
                  <a:schemeClr val="bg1">
                    <a:lumMod val="50000"/>
                  </a:schemeClr>
                </a:solidFill>
              </a:rPr>
              <a:t>Dickie, Kidson and March 2025; Grandey, 2000; Hochschild, 2012; Jed, 1998; Morris &amp; Feldman, 1996 </a:t>
            </a:r>
          </a:p>
        </p:txBody>
      </p:sp>
      <p:sp>
        <p:nvSpPr>
          <p:cNvPr id="7" name="TextBox 6">
            <a:extLst>
              <a:ext uri="{FF2B5EF4-FFF2-40B4-BE49-F238E27FC236}">
                <a16:creationId xmlns:a16="http://schemas.microsoft.com/office/drawing/2014/main" id="{05AEE419-0543-808A-6A42-4BC3EEF8F3C0}"/>
              </a:ext>
            </a:extLst>
          </p:cNvPr>
          <p:cNvSpPr txBox="1"/>
          <p:nvPr/>
        </p:nvSpPr>
        <p:spPr>
          <a:xfrm>
            <a:off x="704540" y="1014071"/>
            <a:ext cx="7408916" cy="994183"/>
          </a:xfrm>
          <a:prstGeom prst="rect">
            <a:avLst/>
          </a:prstGeom>
          <a:noFill/>
        </p:spPr>
        <p:txBody>
          <a:bodyPr wrap="square">
            <a:spAutoFit/>
          </a:bodyPr>
          <a:lstStyle/>
          <a:p>
            <a:pPr marL="152366">
              <a:lnSpc>
                <a:spcPct val="110000"/>
              </a:lnSpc>
              <a:spcAft>
                <a:spcPts val="600"/>
              </a:spcAft>
            </a:pPr>
            <a:r>
              <a:rPr lang="en-US" sz="1800" i="1" dirty="0"/>
              <a:t>As an educator your professional values demand consistent displays of calmness, rationality, empathy and caring (even when others are unreasonable, ill-informed or abusive)</a:t>
            </a:r>
          </a:p>
        </p:txBody>
      </p:sp>
    </p:spTree>
    <p:extLst>
      <p:ext uri="{BB962C8B-B14F-4D97-AF65-F5344CB8AC3E}">
        <p14:creationId xmlns:p14="http://schemas.microsoft.com/office/powerpoint/2010/main" val="171062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07C4C1-2626-4245-A6F5-AFC3BDCB8DED}"/>
              </a:ext>
            </a:extLst>
          </p:cNvPr>
          <p:cNvSpPr/>
          <p:nvPr/>
        </p:nvSpPr>
        <p:spPr>
          <a:xfrm>
            <a:off x="773388" y="607308"/>
            <a:ext cx="7100612" cy="8427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0055A5"/>
                </a:solidFill>
                <a:latin typeface="Franklin Gothic Book" pitchFamily="34" charset="0"/>
              </a:rPr>
              <a:t>Physical demands</a:t>
            </a:r>
          </a:p>
        </p:txBody>
      </p:sp>
      <p:pic>
        <p:nvPicPr>
          <p:cNvPr id="9" name="Picture 8">
            <a:extLst>
              <a:ext uri="{FF2B5EF4-FFF2-40B4-BE49-F238E27FC236}">
                <a16:creationId xmlns:a16="http://schemas.microsoft.com/office/drawing/2014/main" id="{B04D9B9C-E46E-4A12-ACC6-ECD5F72F3AD1}"/>
              </a:ext>
            </a:extLst>
          </p:cNvPr>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554" r="16554"/>
          <a:stretch/>
        </p:blipFill>
        <p:spPr bwMode="auto">
          <a:xfrm flipH="1">
            <a:off x="6505443" y="0"/>
            <a:ext cx="568350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FC323CDE-1320-4014-937A-53E6BEA52C7D}"/>
              </a:ext>
            </a:extLst>
          </p:cNvPr>
          <p:cNvSpPr txBox="1"/>
          <p:nvPr/>
        </p:nvSpPr>
        <p:spPr>
          <a:xfrm>
            <a:off x="501316" y="1655987"/>
            <a:ext cx="6004127" cy="237868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marL="380966" indent="-228600">
              <a:lnSpc>
                <a:spcPct val="90000"/>
              </a:lnSpc>
              <a:spcAft>
                <a:spcPts val="600"/>
              </a:spcAft>
              <a:buFont typeface="Arial" panose="020B0604020202020204" pitchFamily="34" charset="0"/>
              <a:buChar char="•"/>
            </a:pPr>
            <a:r>
              <a:rPr lang="en-US" sz="2200" dirty="0">
                <a:solidFill>
                  <a:schemeClr val="tx1"/>
                </a:solidFill>
              </a:rPr>
              <a:t>Uncomfortable office or workstation design </a:t>
            </a:r>
          </a:p>
          <a:p>
            <a:pPr marL="380966" indent="-228600">
              <a:lnSpc>
                <a:spcPct val="90000"/>
              </a:lnSpc>
              <a:spcAft>
                <a:spcPts val="600"/>
              </a:spcAft>
              <a:buFont typeface="Arial" panose="020B0604020202020204" pitchFamily="34" charset="0"/>
              <a:buChar char="•"/>
            </a:pPr>
            <a:r>
              <a:rPr lang="en-US" sz="2200" dirty="0">
                <a:solidFill>
                  <a:schemeClr val="tx1"/>
                </a:solidFill>
              </a:rPr>
              <a:t>Physically isolated work </a:t>
            </a:r>
            <a:r>
              <a:rPr lang="en-US" sz="2000" dirty="0">
                <a:solidFill>
                  <a:schemeClr val="tx1"/>
                </a:solidFill>
              </a:rPr>
              <a:t>(working alone after hours)</a:t>
            </a:r>
            <a:endParaRPr lang="en-US" sz="2200" dirty="0">
              <a:solidFill>
                <a:schemeClr val="tx1"/>
              </a:solidFill>
            </a:endParaRPr>
          </a:p>
          <a:p>
            <a:pPr marL="380966" indent="-228600">
              <a:lnSpc>
                <a:spcPct val="90000"/>
              </a:lnSpc>
              <a:spcAft>
                <a:spcPts val="600"/>
              </a:spcAft>
              <a:buFont typeface="Arial" panose="020B0604020202020204" pitchFamily="34" charset="0"/>
              <a:buChar char="•"/>
            </a:pPr>
            <a:r>
              <a:rPr lang="en-US" sz="2200" dirty="0">
                <a:solidFill>
                  <a:schemeClr val="tx1"/>
                </a:solidFill>
              </a:rPr>
              <a:t>Hazardous manual handling </a:t>
            </a:r>
            <a:r>
              <a:rPr lang="en-US" sz="2000" dirty="0">
                <a:solidFill>
                  <a:schemeClr val="tx1"/>
                </a:solidFill>
              </a:rPr>
              <a:t>(restraining children, handling books and teaching resources)</a:t>
            </a:r>
          </a:p>
          <a:p>
            <a:pPr marL="380966" indent="-228600">
              <a:lnSpc>
                <a:spcPct val="90000"/>
              </a:lnSpc>
              <a:spcAft>
                <a:spcPts val="600"/>
              </a:spcAft>
              <a:buFont typeface="Arial" panose="020B0604020202020204" pitchFamily="34" charset="0"/>
              <a:buChar char="•"/>
            </a:pPr>
            <a:r>
              <a:rPr lang="en-US" sz="2200" dirty="0">
                <a:solidFill>
                  <a:schemeClr val="tx1"/>
                </a:solidFill>
              </a:rPr>
              <a:t>Extended periods of standing or walking</a:t>
            </a:r>
          </a:p>
        </p:txBody>
      </p:sp>
      <p:sp>
        <p:nvSpPr>
          <p:cNvPr id="2" name="TextBox 1">
            <a:extLst>
              <a:ext uri="{FF2B5EF4-FFF2-40B4-BE49-F238E27FC236}">
                <a16:creationId xmlns:a16="http://schemas.microsoft.com/office/drawing/2014/main" id="{6623F578-4615-78F9-8F0A-24929265E3CD}"/>
              </a:ext>
            </a:extLst>
          </p:cNvPr>
          <p:cNvSpPr txBox="1"/>
          <p:nvPr/>
        </p:nvSpPr>
        <p:spPr>
          <a:xfrm>
            <a:off x="20" y="6858000"/>
            <a:ext cx="6116549" cy="230832"/>
          </a:xfrm>
          <a:prstGeom prst="rect">
            <a:avLst/>
          </a:prstGeom>
          <a:noFill/>
        </p:spPr>
        <p:txBody>
          <a:bodyPr wrap="square" rtlCol="0">
            <a:spAutoFit/>
          </a:bodyPr>
          <a:lstStyle/>
          <a:p>
            <a:r>
              <a:rPr lang="en-AU" sz="900" dirty="0">
                <a:hlinkClick r:id="rId4" tooltip="http://ninadavis.wordpress.com/2010/03/06/the-classroom-fitting-in-two-floor-learning-areas-take-a-look"/>
              </a:rPr>
              <a:t>This Photo</a:t>
            </a:r>
            <a:r>
              <a:rPr lang="en-AU" sz="900" dirty="0"/>
              <a:t> by Unknown Author is licensed under </a:t>
            </a:r>
            <a:r>
              <a:rPr lang="en-AU" sz="900" dirty="0">
                <a:hlinkClick r:id="rId5" tooltip="https://creativecommons.org/licenses/by-nc-sa/3.0/"/>
              </a:rPr>
              <a:t>CC BY-SA-NC</a:t>
            </a:r>
            <a:endParaRPr lang="en-AU" sz="900" dirty="0"/>
          </a:p>
        </p:txBody>
      </p:sp>
    </p:spTree>
    <p:extLst>
      <p:ext uri="{BB962C8B-B14F-4D97-AF65-F5344CB8AC3E}">
        <p14:creationId xmlns:p14="http://schemas.microsoft.com/office/powerpoint/2010/main" val="40798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61D60-8453-0745-B273-FA6AEE0949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1D5ED2-C627-5CC3-A639-2706D09B26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554" r="16554"/>
          <a:stretch/>
        </p:blipFill>
        <p:spPr>
          <a:xfrm>
            <a:off x="-1682838" y="-789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2" name="TextBox 11">
            <a:extLst>
              <a:ext uri="{FF2B5EF4-FFF2-40B4-BE49-F238E27FC236}">
                <a16:creationId xmlns:a16="http://schemas.microsoft.com/office/drawing/2014/main" id="{AD6F95A5-7EAD-38C1-50BF-D7CFA13D06BA}"/>
              </a:ext>
            </a:extLst>
          </p:cNvPr>
          <p:cNvSpPr txBox="1"/>
          <p:nvPr/>
        </p:nvSpPr>
        <p:spPr>
          <a:xfrm>
            <a:off x="4339537" y="1386999"/>
            <a:ext cx="7135251" cy="30733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342900" indent="-342900">
              <a:lnSpc>
                <a:spcPct val="90000"/>
              </a:lnSpc>
              <a:spcAft>
                <a:spcPts val="600"/>
              </a:spcAft>
              <a:buFont typeface="Arial" panose="020B0604020202020204" pitchFamily="34" charset="0"/>
              <a:buChar char="•"/>
            </a:pPr>
            <a:r>
              <a:rPr lang="en-US" sz="2200" dirty="0">
                <a:solidFill>
                  <a:schemeClr val="tx1"/>
                </a:solidFill>
              </a:rPr>
              <a:t>Low control/decision latitude/autonomy (what, when &amp; how to do tasks) with high responsibly</a:t>
            </a:r>
          </a:p>
          <a:p>
            <a:pPr marL="342900" indent="-342900">
              <a:lnSpc>
                <a:spcPct val="90000"/>
              </a:lnSpc>
              <a:spcAft>
                <a:spcPts val="600"/>
              </a:spcAft>
              <a:buFont typeface="Arial" panose="020B0604020202020204" pitchFamily="34" charset="0"/>
              <a:buChar char="•"/>
            </a:pPr>
            <a:r>
              <a:rPr lang="en-US" sz="2200" dirty="0">
                <a:solidFill>
                  <a:schemeClr val="tx1"/>
                </a:solidFill>
              </a:rPr>
              <a:t>Goal conflict</a:t>
            </a:r>
            <a:r>
              <a:rPr lang="en-US" sz="2000" dirty="0">
                <a:solidFill>
                  <a:schemeClr val="tx1"/>
                </a:solidFill>
              </a:rPr>
              <a:t> (staff safety vs student safety and time to provide care)*</a:t>
            </a:r>
            <a:endParaRPr lang="en-US" sz="2200" dirty="0">
              <a:solidFill>
                <a:schemeClr val="tx1"/>
              </a:solidFill>
            </a:endParaRPr>
          </a:p>
          <a:p>
            <a:pPr>
              <a:lnSpc>
                <a:spcPct val="90000"/>
              </a:lnSpc>
              <a:spcAft>
                <a:spcPts val="600"/>
              </a:spcAft>
            </a:pPr>
            <a:endParaRPr lang="en-US" sz="2200" dirty="0">
              <a:solidFill>
                <a:schemeClr val="tx1"/>
              </a:solidFill>
            </a:endParaRPr>
          </a:p>
          <a:p>
            <a:pPr marL="342900" indent="-342900">
              <a:lnSpc>
                <a:spcPct val="90000"/>
              </a:lnSpc>
              <a:spcAft>
                <a:spcPts val="600"/>
              </a:spcAft>
              <a:buFont typeface="Arial" panose="020B0604020202020204" pitchFamily="34" charset="0"/>
              <a:buChar char="•"/>
            </a:pPr>
            <a:r>
              <a:rPr lang="en-US" sz="2200" dirty="0">
                <a:solidFill>
                  <a:schemeClr val="tx1"/>
                </a:solidFill>
              </a:rPr>
              <a:t>Low task variety </a:t>
            </a:r>
            <a:r>
              <a:rPr lang="en-US" sz="2000" dirty="0">
                <a:solidFill>
                  <a:schemeClr val="tx1"/>
                </a:solidFill>
              </a:rPr>
              <a:t>(poor mix of challenging and routine tasks)</a:t>
            </a:r>
            <a:endParaRPr lang="en-US" sz="2200" dirty="0">
              <a:solidFill>
                <a:schemeClr val="tx1"/>
              </a:solidFill>
            </a:endParaRPr>
          </a:p>
          <a:p>
            <a:pPr marL="342900" indent="-342900">
              <a:lnSpc>
                <a:spcPct val="90000"/>
              </a:lnSpc>
              <a:spcAft>
                <a:spcPts val="600"/>
              </a:spcAft>
              <a:buFont typeface="Arial" panose="020B0604020202020204" pitchFamily="34" charset="0"/>
              <a:buChar char="•"/>
            </a:pPr>
            <a:r>
              <a:rPr lang="en-US" sz="2200" dirty="0">
                <a:solidFill>
                  <a:schemeClr val="tx1"/>
                </a:solidFill>
              </a:rPr>
              <a:t>Inadequate opportunities for mastery</a:t>
            </a:r>
          </a:p>
          <a:p>
            <a:pPr marL="800100" lvl="1" indent="-342900">
              <a:lnSpc>
                <a:spcPct val="90000"/>
              </a:lnSpc>
              <a:spcAft>
                <a:spcPts val="600"/>
              </a:spcAft>
              <a:buFont typeface="Arial" panose="020B0604020202020204" pitchFamily="34" charset="0"/>
              <a:buChar char="•"/>
            </a:pPr>
            <a:r>
              <a:rPr lang="en-US" sz="2200" dirty="0">
                <a:solidFill>
                  <a:schemeClr val="tx1"/>
                </a:solidFill>
              </a:rPr>
              <a:t>Use your skills</a:t>
            </a:r>
          </a:p>
          <a:p>
            <a:pPr marL="800100" lvl="1" indent="-342900">
              <a:lnSpc>
                <a:spcPct val="90000"/>
              </a:lnSpc>
              <a:spcAft>
                <a:spcPts val="600"/>
              </a:spcAft>
              <a:buFont typeface="Arial" panose="020B0604020202020204" pitchFamily="34" charset="0"/>
              <a:buChar char="•"/>
            </a:pPr>
            <a:r>
              <a:rPr lang="en-US" sz="2200" dirty="0">
                <a:solidFill>
                  <a:schemeClr val="tx1"/>
                </a:solidFill>
              </a:rPr>
              <a:t>Career advancement   </a:t>
            </a:r>
          </a:p>
        </p:txBody>
      </p:sp>
      <p:sp>
        <p:nvSpPr>
          <p:cNvPr id="3" name="TextBox 2">
            <a:extLst>
              <a:ext uri="{FF2B5EF4-FFF2-40B4-BE49-F238E27FC236}">
                <a16:creationId xmlns:a16="http://schemas.microsoft.com/office/drawing/2014/main" id="{F77B455C-CA31-558A-4B22-414FD89CFB74}"/>
              </a:ext>
            </a:extLst>
          </p:cNvPr>
          <p:cNvSpPr txBox="1"/>
          <p:nvPr/>
        </p:nvSpPr>
        <p:spPr>
          <a:xfrm>
            <a:off x="4135969" y="325104"/>
            <a:ext cx="7244644" cy="75948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0055A5"/>
                </a:solidFill>
                <a:latin typeface="Franklin Gothic Book" pitchFamily="34" charset="0"/>
              </a:rPr>
              <a:t>Low job control and task variety </a:t>
            </a:r>
          </a:p>
        </p:txBody>
      </p:sp>
      <p:sp>
        <p:nvSpPr>
          <p:cNvPr id="2" name="TextBox 1">
            <a:extLst>
              <a:ext uri="{FF2B5EF4-FFF2-40B4-BE49-F238E27FC236}">
                <a16:creationId xmlns:a16="http://schemas.microsoft.com/office/drawing/2014/main" id="{4DD8C4A6-90C6-75BA-A44E-1D52FC0D88F1}"/>
              </a:ext>
            </a:extLst>
          </p:cNvPr>
          <p:cNvSpPr txBox="1"/>
          <p:nvPr/>
        </p:nvSpPr>
        <p:spPr>
          <a:xfrm>
            <a:off x="-2470408" y="6850100"/>
            <a:ext cx="6116549" cy="230832"/>
          </a:xfrm>
          <a:prstGeom prst="rect">
            <a:avLst/>
          </a:prstGeom>
          <a:noFill/>
        </p:spPr>
        <p:txBody>
          <a:bodyPr wrap="square" rtlCol="0">
            <a:spAutoFit/>
          </a:bodyPr>
          <a:lstStyle/>
          <a:p>
            <a:r>
              <a:rPr lang="en-AU" sz="900" dirty="0">
                <a:hlinkClick r:id="rId4" tooltip="http://scienceforwork.com/blog/how-high-job-demands-can-actually-lower-your-stress/"/>
              </a:rPr>
              <a:t>This Photo</a:t>
            </a:r>
            <a:r>
              <a:rPr lang="en-AU" sz="900" dirty="0"/>
              <a:t> by Unknown Author is licensed under </a:t>
            </a:r>
            <a:r>
              <a:rPr lang="en-AU" sz="900" dirty="0">
                <a:hlinkClick r:id="rId5" tooltip="https://creativecommons.org/licenses/by-nc-nd/3.0/"/>
              </a:rPr>
              <a:t>CC BY-NC-ND</a:t>
            </a:r>
            <a:endParaRPr lang="en-AU" sz="900" dirty="0"/>
          </a:p>
        </p:txBody>
      </p:sp>
      <p:sp>
        <p:nvSpPr>
          <p:cNvPr id="6" name="TextBox 5">
            <a:extLst>
              <a:ext uri="{FF2B5EF4-FFF2-40B4-BE49-F238E27FC236}">
                <a16:creationId xmlns:a16="http://schemas.microsoft.com/office/drawing/2014/main" id="{2504829C-A972-5705-047E-329FF0B0E40E}"/>
              </a:ext>
            </a:extLst>
          </p:cNvPr>
          <p:cNvSpPr txBox="1"/>
          <p:nvPr/>
        </p:nvSpPr>
        <p:spPr>
          <a:xfrm>
            <a:off x="4433711" y="5231358"/>
            <a:ext cx="7135250" cy="707886"/>
          </a:xfrm>
          <a:prstGeom prst="rect">
            <a:avLst/>
          </a:prstGeom>
          <a:solidFill>
            <a:schemeClr val="accent6">
              <a:lumMod val="20000"/>
              <a:lumOff val="80000"/>
            </a:schemeClr>
          </a:solidFill>
        </p:spPr>
        <p:txBody>
          <a:bodyPr wrap="square">
            <a:spAutoFit/>
          </a:bodyPr>
          <a:lstStyle/>
          <a:p>
            <a:pPr marL="342900" indent="-342900">
              <a:buFont typeface="Wingdings" panose="05000000000000000000" pitchFamily="2" charset="2"/>
              <a:buChar char="ü"/>
            </a:pPr>
            <a:r>
              <a:rPr lang="en-US" sz="2000" dirty="0"/>
              <a:t>Your level of responsibility should be matched with a commensurate ability for you to control the risks</a:t>
            </a:r>
            <a:endParaRPr lang="en-US" dirty="0"/>
          </a:p>
        </p:txBody>
      </p:sp>
      <p:sp>
        <p:nvSpPr>
          <p:cNvPr id="9" name="TextBox 8">
            <a:extLst>
              <a:ext uri="{FF2B5EF4-FFF2-40B4-BE49-F238E27FC236}">
                <a16:creationId xmlns:a16="http://schemas.microsoft.com/office/drawing/2014/main" id="{AEB227F3-9AAD-31C1-8FA7-A3CFFA073A34}"/>
              </a:ext>
            </a:extLst>
          </p:cNvPr>
          <p:cNvSpPr txBox="1"/>
          <p:nvPr/>
        </p:nvSpPr>
        <p:spPr>
          <a:xfrm>
            <a:off x="4800030" y="4654214"/>
            <a:ext cx="6580583" cy="261610"/>
          </a:xfrm>
          <a:prstGeom prst="rect">
            <a:avLst/>
          </a:prstGeom>
          <a:noFill/>
        </p:spPr>
        <p:txBody>
          <a:bodyPr wrap="square">
            <a:spAutoFit/>
          </a:bodyPr>
          <a:lstStyle/>
          <a:p>
            <a:pPr algn="r"/>
            <a:r>
              <a:rPr lang="en-AU" sz="1100" dirty="0">
                <a:solidFill>
                  <a:schemeClr val="bg1">
                    <a:lumMod val="50000"/>
                  </a:schemeClr>
                </a:solidFill>
              </a:rPr>
              <a:t>Mausbach, von Känel, et al., 2008; Ma, Faber, &amp; Dubé, 2007; Matthews et al., 2006; and others </a:t>
            </a:r>
          </a:p>
        </p:txBody>
      </p:sp>
    </p:spTree>
    <p:extLst>
      <p:ext uri="{BB962C8B-B14F-4D97-AF65-F5344CB8AC3E}">
        <p14:creationId xmlns:p14="http://schemas.microsoft.com/office/powerpoint/2010/main" val="12953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AC520-C96F-2043-CCED-57B1AEC5F8E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85957E2-EC87-36E4-8763-76BF11EEB96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464" r="16555"/>
          <a:stretch/>
        </p:blipFill>
        <p:spPr>
          <a:xfrm>
            <a:off x="-120413" y="-7890"/>
            <a:ext cx="4295925"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2" name="TextBox 11">
            <a:extLst>
              <a:ext uri="{FF2B5EF4-FFF2-40B4-BE49-F238E27FC236}">
                <a16:creationId xmlns:a16="http://schemas.microsoft.com/office/drawing/2014/main" id="{BB77019B-3446-8786-DF76-D42A6B1411F7}"/>
              </a:ext>
            </a:extLst>
          </p:cNvPr>
          <p:cNvSpPr txBox="1"/>
          <p:nvPr/>
        </p:nvSpPr>
        <p:spPr>
          <a:xfrm>
            <a:off x="4175512" y="1725567"/>
            <a:ext cx="7310046" cy="309408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a:lnSpc>
                <a:spcPct val="90000"/>
              </a:lnSpc>
              <a:spcAft>
                <a:spcPts val="600"/>
              </a:spcAft>
            </a:pPr>
            <a:r>
              <a:rPr lang="en-US" sz="2200" dirty="0">
                <a:solidFill>
                  <a:schemeClr val="tx1"/>
                </a:solidFill>
              </a:rPr>
              <a:t>Are these a hazard or a help?</a:t>
            </a:r>
          </a:p>
          <a:p>
            <a:pPr marL="342900" indent="-342900">
              <a:lnSpc>
                <a:spcPct val="90000"/>
              </a:lnSpc>
              <a:spcAft>
                <a:spcPts val="600"/>
              </a:spcAft>
              <a:buFont typeface="Arial" panose="020B0604020202020204" pitchFamily="34" charset="0"/>
              <a:buChar char="•"/>
            </a:pPr>
            <a:r>
              <a:rPr lang="en-US" sz="2200" dirty="0">
                <a:solidFill>
                  <a:schemeClr val="tx1"/>
                </a:solidFill>
              </a:rPr>
              <a:t>Directorate based governance systems</a:t>
            </a:r>
          </a:p>
          <a:p>
            <a:pPr marL="342900" indent="-342900">
              <a:lnSpc>
                <a:spcPct val="90000"/>
              </a:lnSpc>
              <a:spcAft>
                <a:spcPts val="600"/>
              </a:spcAft>
              <a:buFont typeface="Arial" panose="020B0604020202020204" pitchFamily="34" charset="0"/>
              <a:buChar char="•"/>
            </a:pPr>
            <a:r>
              <a:rPr lang="en-US" sz="2200" dirty="0">
                <a:solidFill>
                  <a:schemeClr val="tx1"/>
                </a:solidFill>
              </a:rPr>
              <a:t>School based systems e.g.,</a:t>
            </a:r>
          </a:p>
          <a:p>
            <a:pPr marL="800100" lvl="1" indent="-342900">
              <a:lnSpc>
                <a:spcPct val="90000"/>
              </a:lnSpc>
              <a:spcAft>
                <a:spcPts val="600"/>
              </a:spcAft>
              <a:buFont typeface="Arial" panose="020B0604020202020204" pitchFamily="34" charset="0"/>
              <a:buChar char="•"/>
            </a:pPr>
            <a:r>
              <a:rPr lang="en-US" sz="2000" dirty="0">
                <a:solidFill>
                  <a:schemeClr val="tx1"/>
                </a:solidFill>
              </a:rPr>
              <a:t>Budgets and expenditure</a:t>
            </a:r>
          </a:p>
          <a:p>
            <a:pPr marL="800100" lvl="1" indent="-342900">
              <a:lnSpc>
                <a:spcPct val="90000"/>
              </a:lnSpc>
              <a:spcAft>
                <a:spcPts val="600"/>
              </a:spcAft>
              <a:buFont typeface="Arial" panose="020B0604020202020204" pitchFamily="34" charset="0"/>
              <a:buChar char="•"/>
            </a:pPr>
            <a:r>
              <a:rPr lang="en-US" sz="2000" dirty="0">
                <a:solidFill>
                  <a:schemeClr val="tx1"/>
                </a:solidFill>
              </a:rPr>
              <a:t>Infrastructure project</a:t>
            </a:r>
          </a:p>
          <a:p>
            <a:pPr marL="800100" lvl="1" indent="-342900">
              <a:lnSpc>
                <a:spcPct val="90000"/>
              </a:lnSpc>
              <a:spcAft>
                <a:spcPts val="600"/>
              </a:spcAft>
              <a:buFont typeface="Arial" panose="020B0604020202020204" pitchFamily="34" charset="0"/>
              <a:buChar char="•"/>
            </a:pPr>
            <a:r>
              <a:rPr lang="en-US" sz="2000" dirty="0">
                <a:solidFill>
                  <a:schemeClr val="tx1"/>
                </a:solidFill>
              </a:rPr>
              <a:t>Staff and workload management systems</a:t>
            </a:r>
          </a:p>
          <a:p>
            <a:pPr marL="800100" lvl="1" indent="-342900">
              <a:lnSpc>
                <a:spcPct val="90000"/>
              </a:lnSpc>
              <a:spcAft>
                <a:spcPts val="600"/>
              </a:spcAft>
              <a:buFont typeface="Arial" panose="020B0604020202020204" pitchFamily="34" charset="0"/>
              <a:buChar char="•"/>
            </a:pPr>
            <a:r>
              <a:rPr lang="en-US" sz="2000" dirty="0">
                <a:solidFill>
                  <a:schemeClr val="tx1"/>
                </a:solidFill>
              </a:rPr>
              <a:t>Student academic records</a:t>
            </a:r>
          </a:p>
          <a:p>
            <a:pPr marL="800100" lvl="1" indent="-342900">
              <a:lnSpc>
                <a:spcPct val="90000"/>
              </a:lnSpc>
              <a:spcAft>
                <a:spcPts val="600"/>
              </a:spcAft>
              <a:buFont typeface="Arial" panose="020B0604020202020204" pitchFamily="34" charset="0"/>
              <a:buChar char="•"/>
            </a:pPr>
            <a:r>
              <a:rPr lang="en-US" sz="2000" dirty="0">
                <a:solidFill>
                  <a:schemeClr val="tx1"/>
                </a:solidFill>
              </a:rPr>
              <a:t>WHSE and security risk management systems</a:t>
            </a:r>
          </a:p>
        </p:txBody>
      </p:sp>
      <p:sp>
        <p:nvSpPr>
          <p:cNvPr id="3" name="TextBox 2">
            <a:extLst>
              <a:ext uri="{FF2B5EF4-FFF2-40B4-BE49-F238E27FC236}">
                <a16:creationId xmlns:a16="http://schemas.microsoft.com/office/drawing/2014/main" id="{07EC43CF-0B42-4473-E962-41C38CED3607}"/>
              </a:ext>
            </a:extLst>
          </p:cNvPr>
          <p:cNvSpPr txBox="1"/>
          <p:nvPr/>
        </p:nvSpPr>
        <p:spPr>
          <a:xfrm>
            <a:off x="4175512" y="545408"/>
            <a:ext cx="7310046" cy="978780"/>
          </a:xfrm>
          <a:prstGeom prst="rect">
            <a:avLst/>
          </a:prstGeom>
        </p:spPr>
        <p:txBody>
          <a:bodyPr vert="horz" lIns="91440" tIns="45720" rIns="91440" bIns="45720" rtlCol="0" anchor="ctr">
            <a:normAutofit fontScale="77500" lnSpcReduction="20000"/>
          </a:bodyPr>
          <a:lstStyle/>
          <a:p>
            <a:pPr>
              <a:lnSpc>
                <a:spcPct val="90000"/>
              </a:lnSpc>
              <a:spcBef>
                <a:spcPct val="0"/>
              </a:spcBef>
              <a:spcAft>
                <a:spcPts val="600"/>
              </a:spcAft>
            </a:pPr>
            <a:r>
              <a:rPr lang="en-US" sz="5100" dirty="0">
                <a:solidFill>
                  <a:srgbClr val="0055A5"/>
                </a:solidFill>
                <a:latin typeface="Franklin Gothic Book" pitchFamily="34" charset="0"/>
              </a:rPr>
              <a:t>Poor practical support</a:t>
            </a:r>
          </a:p>
          <a:p>
            <a:pPr>
              <a:lnSpc>
                <a:spcPct val="90000"/>
              </a:lnSpc>
              <a:spcBef>
                <a:spcPct val="0"/>
              </a:spcBef>
              <a:spcAft>
                <a:spcPts val="600"/>
              </a:spcAft>
            </a:pPr>
            <a:r>
              <a:rPr lang="en-US" sz="4000" dirty="0">
                <a:solidFill>
                  <a:srgbClr val="0055A5"/>
                </a:solidFill>
                <a:latin typeface="Franklin Gothic Book" pitchFamily="34" charset="0"/>
              </a:rPr>
              <a:t>Governance and IM systems</a:t>
            </a:r>
          </a:p>
        </p:txBody>
      </p:sp>
      <p:sp>
        <p:nvSpPr>
          <p:cNvPr id="2" name="TextBox 1">
            <a:extLst>
              <a:ext uri="{FF2B5EF4-FFF2-40B4-BE49-F238E27FC236}">
                <a16:creationId xmlns:a16="http://schemas.microsoft.com/office/drawing/2014/main" id="{C0726BA4-8CE9-381D-C372-CC90292D5C07}"/>
              </a:ext>
            </a:extLst>
          </p:cNvPr>
          <p:cNvSpPr txBox="1"/>
          <p:nvPr/>
        </p:nvSpPr>
        <p:spPr>
          <a:xfrm>
            <a:off x="-1682838" y="6850100"/>
            <a:ext cx="6116549" cy="230832"/>
          </a:xfrm>
          <a:prstGeom prst="rect">
            <a:avLst/>
          </a:prstGeom>
          <a:noFill/>
        </p:spPr>
        <p:txBody>
          <a:bodyPr wrap="square" rtlCol="0">
            <a:spAutoFit/>
          </a:bodyPr>
          <a:lstStyle/>
          <a:p>
            <a:r>
              <a:rPr lang="en-AU" sz="900" dirty="0">
                <a:hlinkClick r:id="rId4" tooltip="https://commons.wikimedia.org/wiki/Category:Schools_in_Canberra"/>
              </a:rPr>
              <a:t>This Photo</a:t>
            </a:r>
            <a:r>
              <a:rPr lang="en-AU" sz="900" dirty="0"/>
              <a:t> by Unknown Author is licensed under </a:t>
            </a:r>
            <a:r>
              <a:rPr lang="en-AU" sz="900" dirty="0">
                <a:hlinkClick r:id="rId5" tooltip="https://creativecommons.org/licenses/by-sa/3.0/"/>
              </a:rPr>
              <a:t>CC BY-SA</a:t>
            </a:r>
            <a:endParaRPr lang="en-AU" sz="900" dirty="0"/>
          </a:p>
        </p:txBody>
      </p:sp>
      <p:sp>
        <p:nvSpPr>
          <p:cNvPr id="6" name="TextBox 5">
            <a:extLst>
              <a:ext uri="{FF2B5EF4-FFF2-40B4-BE49-F238E27FC236}">
                <a16:creationId xmlns:a16="http://schemas.microsoft.com/office/drawing/2014/main" id="{62D7ECF9-57CD-F615-2DE0-6D0DFB30300E}"/>
              </a:ext>
            </a:extLst>
          </p:cNvPr>
          <p:cNvSpPr txBox="1"/>
          <p:nvPr/>
        </p:nvSpPr>
        <p:spPr>
          <a:xfrm>
            <a:off x="4110109" y="5122907"/>
            <a:ext cx="7375449" cy="1279068"/>
          </a:xfrm>
          <a:prstGeom prst="rect">
            <a:avLst/>
          </a:prstGeom>
          <a:solidFill>
            <a:schemeClr val="accent6">
              <a:lumMod val="20000"/>
              <a:lumOff val="80000"/>
            </a:schemeClr>
          </a:solidFill>
        </p:spPr>
        <p:txBody>
          <a:bodyPr wrap="square">
            <a:spAutoFit/>
          </a:bodyPr>
          <a:lstStyle/>
          <a:p>
            <a:pPr marL="342900" indent="-342900">
              <a:lnSpc>
                <a:spcPct val="90000"/>
              </a:lnSpc>
              <a:spcAft>
                <a:spcPts val="600"/>
              </a:spcAft>
              <a:buFont typeface="Wingdings" panose="05000000000000000000" pitchFamily="2" charset="2"/>
              <a:buChar char="ü"/>
            </a:pPr>
            <a:r>
              <a:rPr lang="en-US" sz="2000" dirty="0">
                <a:solidFill>
                  <a:schemeClr val="tx1"/>
                </a:solidFill>
              </a:rPr>
              <a:t>Appropriate consultation and user trials done before new governance, technology or IMS introduced </a:t>
            </a:r>
          </a:p>
          <a:p>
            <a:pPr marL="342900" indent="-342900">
              <a:lnSpc>
                <a:spcPct val="90000"/>
              </a:lnSpc>
              <a:spcAft>
                <a:spcPts val="600"/>
              </a:spcAft>
              <a:buFont typeface="Wingdings" panose="05000000000000000000" pitchFamily="2" charset="2"/>
              <a:buChar char="ü"/>
            </a:pPr>
            <a:r>
              <a:rPr lang="en-US" sz="2000" dirty="0">
                <a:solidFill>
                  <a:schemeClr val="tx1"/>
                </a:solidFill>
              </a:rPr>
              <a:t>Proactive reviews to ensure these are a help and not adding ‘administrative and safety clutter’</a:t>
            </a:r>
          </a:p>
        </p:txBody>
      </p:sp>
    </p:spTree>
    <p:extLst>
      <p:ext uri="{BB962C8B-B14F-4D97-AF65-F5344CB8AC3E}">
        <p14:creationId xmlns:p14="http://schemas.microsoft.com/office/powerpoint/2010/main" val="8252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CFFC84-30D8-2598-1760-604C62747C71}"/>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8F37656-17B8-22DD-EAED-B6B73CA98650}"/>
              </a:ext>
            </a:extLst>
          </p:cNvPr>
          <p:cNvSpPr txBox="1"/>
          <p:nvPr/>
        </p:nvSpPr>
        <p:spPr>
          <a:xfrm>
            <a:off x="640080" y="1025650"/>
            <a:ext cx="3949700" cy="14700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dirty="0">
                <a:solidFill>
                  <a:srgbClr val="0055A5"/>
                </a:solidFill>
                <a:latin typeface="Franklin Gothic Book" pitchFamily="34" charset="0"/>
              </a:rPr>
              <a:t>Poor instrumental support</a:t>
            </a:r>
          </a:p>
        </p:txBody>
      </p:sp>
      <p:sp>
        <p:nvSpPr>
          <p:cNvPr id="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E0EBB6D-F6DA-2431-C518-BD3BE92ABAD0}"/>
              </a:ext>
            </a:extLst>
          </p:cNvPr>
          <p:cNvSpPr txBox="1"/>
          <p:nvPr/>
        </p:nvSpPr>
        <p:spPr>
          <a:xfrm>
            <a:off x="244773" y="2744846"/>
            <a:ext cx="7419310" cy="3087504"/>
          </a:xfrm>
          <a:prstGeom prst="rect">
            <a:avLst/>
          </a:prstGeom>
        </p:spPr>
        <p:txBody>
          <a:bodyPr vert="horz" lIns="91440" tIns="45720" rIns="91440" bIns="45720" rtlCol="0">
            <a:noAutofit/>
          </a:bodyPr>
          <a:lstStyle/>
          <a:p>
            <a:pPr marL="304737">
              <a:lnSpc>
                <a:spcPct val="90000"/>
              </a:lnSpc>
              <a:spcAft>
                <a:spcPts val="600"/>
              </a:spcAft>
            </a:pPr>
            <a:r>
              <a:rPr lang="en-US" sz="2200" dirty="0"/>
              <a:t>Inadequate</a:t>
            </a:r>
          </a:p>
          <a:p>
            <a:pPr marL="647637" indent="-342900">
              <a:lnSpc>
                <a:spcPct val="90000"/>
              </a:lnSpc>
              <a:spcAft>
                <a:spcPts val="600"/>
              </a:spcAft>
              <a:buFont typeface="Arial" panose="020B0604020202020204" pitchFamily="34" charset="0"/>
              <a:buChar char="•"/>
            </a:pPr>
            <a:r>
              <a:rPr lang="en-US" sz="2200" dirty="0"/>
              <a:t>School and facility design </a:t>
            </a:r>
          </a:p>
          <a:p>
            <a:pPr marL="647637" indent="-342900">
              <a:lnSpc>
                <a:spcPct val="90000"/>
              </a:lnSpc>
              <a:spcAft>
                <a:spcPts val="600"/>
              </a:spcAft>
              <a:buFont typeface="Arial" panose="020B0604020202020204" pitchFamily="34" charset="0"/>
              <a:buChar char="•"/>
            </a:pPr>
            <a:r>
              <a:rPr lang="en-US" sz="2200" dirty="0"/>
              <a:t>Maintenance budget</a:t>
            </a:r>
          </a:p>
          <a:p>
            <a:pPr marL="647637" indent="-342900">
              <a:lnSpc>
                <a:spcPct val="90000"/>
              </a:lnSpc>
              <a:spcAft>
                <a:spcPts val="600"/>
              </a:spcAft>
              <a:buFont typeface="Arial" panose="020B0604020202020204" pitchFamily="34" charset="0"/>
              <a:buChar char="•"/>
            </a:pPr>
            <a:r>
              <a:rPr lang="en-US" sz="2200" dirty="0"/>
              <a:t>Teaching and office supplies</a:t>
            </a:r>
          </a:p>
          <a:p>
            <a:pPr marL="647637" indent="-342900">
              <a:lnSpc>
                <a:spcPct val="90000"/>
              </a:lnSpc>
              <a:spcAft>
                <a:spcPts val="600"/>
              </a:spcAft>
              <a:buFont typeface="Arial" panose="020B0604020202020204" pitchFamily="34" charset="0"/>
              <a:buChar char="•"/>
            </a:pPr>
            <a:r>
              <a:rPr lang="en-US" sz="2200" dirty="0"/>
              <a:t>Equipment design, access and maintenance</a:t>
            </a:r>
          </a:p>
          <a:p>
            <a:pPr marL="304737">
              <a:lnSpc>
                <a:spcPct val="90000"/>
              </a:lnSpc>
              <a:spcAft>
                <a:spcPts val="600"/>
              </a:spcAft>
            </a:pPr>
            <a:r>
              <a:rPr lang="en-US" sz="2200" dirty="0"/>
              <a:t>and</a:t>
            </a:r>
          </a:p>
          <a:p>
            <a:pPr marL="647637" indent="-342900">
              <a:lnSpc>
                <a:spcPct val="90000"/>
              </a:lnSpc>
              <a:spcAft>
                <a:spcPts val="600"/>
              </a:spcAft>
              <a:buFont typeface="Arial" panose="020B0604020202020204" pitchFamily="34" charset="0"/>
              <a:buChar char="•"/>
            </a:pPr>
            <a:r>
              <a:rPr lang="en-US" sz="2200" dirty="0"/>
              <a:t>Information, training, supervision and instruction to use faculties and equipment safely and well</a:t>
            </a:r>
          </a:p>
        </p:txBody>
      </p:sp>
      <p:pic>
        <p:nvPicPr>
          <p:cNvPr id="2" name="Picture 1">
            <a:extLst>
              <a:ext uri="{FF2B5EF4-FFF2-40B4-BE49-F238E27FC236}">
                <a16:creationId xmlns:a16="http://schemas.microsoft.com/office/drawing/2014/main" id="{F9BE716C-E1D1-AF2F-94EA-BB5472422AC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331" b="12331"/>
          <a:stretch/>
        </p:blipFill>
        <p:spPr>
          <a:xfrm>
            <a:off x="7773592" y="-88900"/>
            <a:ext cx="478215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DCAAFC09-5E62-68D9-9611-19DAB854618B}"/>
              </a:ext>
            </a:extLst>
          </p:cNvPr>
          <p:cNvSpPr txBox="1"/>
          <p:nvPr/>
        </p:nvSpPr>
        <p:spPr>
          <a:xfrm>
            <a:off x="463791" y="5880605"/>
            <a:ext cx="7309801" cy="840230"/>
          </a:xfrm>
          <a:prstGeom prst="rect">
            <a:avLst/>
          </a:prstGeom>
          <a:solidFill>
            <a:schemeClr val="accent6">
              <a:lumMod val="20000"/>
              <a:lumOff val="80000"/>
            </a:schemeClr>
          </a:solidFill>
        </p:spPr>
        <p:txBody>
          <a:bodyPr wrap="square">
            <a:spAutoFit/>
          </a:bodyPr>
          <a:lstStyle/>
          <a:p>
            <a:pPr marL="285750" indent="-285750">
              <a:lnSpc>
                <a:spcPct val="90000"/>
              </a:lnSpc>
              <a:spcBef>
                <a:spcPct val="0"/>
              </a:spcBef>
              <a:spcAft>
                <a:spcPts val="600"/>
              </a:spcAft>
              <a:buFont typeface="Wingdings" panose="05000000000000000000" pitchFamily="2" charset="2"/>
              <a:buChar char="ü"/>
            </a:pPr>
            <a:r>
              <a:rPr lang="en-US" sz="1800" dirty="0">
                <a:latin typeface="Franklin Gothic Book" pitchFamily="34" charset="0"/>
              </a:rPr>
              <a:t>School facilities, equipment and </a:t>
            </a:r>
            <a:r>
              <a:rPr lang="en-US" dirty="0">
                <a:latin typeface="Franklin Gothic Book" pitchFamily="34" charset="0"/>
              </a:rPr>
              <a:t>tools </a:t>
            </a:r>
            <a:r>
              <a:rPr lang="en-US" sz="1800" dirty="0">
                <a:latin typeface="Franklin Gothic Book" pitchFamily="34" charset="0"/>
              </a:rPr>
              <a:t>must be’ fit for purpose’, ‘fit for your people’ (anthropometrics) and ‘fit for your needs i.e. when and where they are needed’</a:t>
            </a:r>
          </a:p>
        </p:txBody>
      </p:sp>
    </p:spTree>
    <p:extLst>
      <p:ext uri="{BB962C8B-B14F-4D97-AF65-F5344CB8AC3E}">
        <p14:creationId xmlns:p14="http://schemas.microsoft.com/office/powerpoint/2010/main" val="11823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618A01-2276-E25A-1010-33CF826C36F9}"/>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107326B-EB67-4C1F-65A0-B280EF149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075A26-D44B-BE1B-7481-86560ECD5F0E}"/>
              </a:ext>
            </a:extLst>
          </p:cNvPr>
          <p:cNvSpPr txBox="1"/>
          <p:nvPr/>
        </p:nvSpPr>
        <p:spPr>
          <a:xfrm>
            <a:off x="640080" y="325369"/>
            <a:ext cx="3474720" cy="2113031"/>
          </a:xfrm>
          <a:prstGeom prst="rect">
            <a:avLst/>
          </a:prstGeom>
        </p:spPr>
        <p:txBody>
          <a:bodyPr vert="horz" lIns="91440" tIns="45720" rIns="91440" bIns="45720" rtlCol="0" anchor="b">
            <a:normAutofit/>
          </a:bodyPr>
          <a:lstStyle>
            <a:defPPr>
              <a:defRPr lang="en-US"/>
            </a:defPPr>
            <a:lvl1pPr>
              <a:lnSpc>
                <a:spcPct val="90000"/>
              </a:lnSpc>
              <a:spcBef>
                <a:spcPct val="0"/>
              </a:spcBef>
              <a:spcAft>
                <a:spcPts val="600"/>
              </a:spcAft>
              <a:defRPr sz="4100">
                <a:solidFill>
                  <a:srgbClr val="0055A5"/>
                </a:solidFill>
                <a:latin typeface="Franklin Gothic Book" pitchFamily="34" charset="0"/>
              </a:defRPr>
            </a:lvl1pPr>
          </a:lstStyle>
          <a:p>
            <a:r>
              <a:rPr lang="en-US" sz="3600" dirty="0"/>
              <a:t>Poor informational support</a:t>
            </a:r>
          </a:p>
        </p:txBody>
      </p:sp>
      <p:sp>
        <p:nvSpPr>
          <p:cNvPr id="47" name="sketchy line">
            <a:extLst>
              <a:ext uri="{FF2B5EF4-FFF2-40B4-BE49-F238E27FC236}">
                <a16:creationId xmlns:a16="http://schemas.microsoft.com/office/drawing/2014/main" id="{E485830C-CC28-9692-95EC-C086DE146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4D5634B-0BB1-C39E-684F-B10015996345}"/>
              </a:ext>
            </a:extLst>
          </p:cNvPr>
          <p:cNvSpPr txBox="1"/>
          <p:nvPr/>
        </p:nvSpPr>
        <p:spPr>
          <a:xfrm>
            <a:off x="233680" y="2757976"/>
            <a:ext cx="7252970" cy="2976836"/>
          </a:xfrm>
          <a:prstGeom prst="rect">
            <a:avLst/>
          </a:prstGeom>
        </p:spPr>
        <p:txBody>
          <a:bodyPr vert="horz" lIns="91440" tIns="45720" rIns="91440" bIns="45720" rtlCol="0">
            <a:noAutofit/>
          </a:bodyPr>
          <a:lstStyle/>
          <a:p>
            <a:pPr marL="533337" indent="-228600">
              <a:lnSpc>
                <a:spcPct val="90000"/>
              </a:lnSpc>
              <a:spcAft>
                <a:spcPts val="600"/>
              </a:spcAft>
              <a:buFont typeface="Arial" panose="020B0604020202020204" pitchFamily="34" charset="0"/>
              <a:buChar char="•"/>
            </a:pPr>
            <a:r>
              <a:rPr lang="en-US" sz="2200" dirty="0"/>
              <a:t>Inadequate information, instructions and feedback from ED about  </a:t>
            </a:r>
          </a:p>
          <a:p>
            <a:pPr marL="990537" lvl="1" indent="-228600">
              <a:lnSpc>
                <a:spcPct val="90000"/>
              </a:lnSpc>
              <a:spcAft>
                <a:spcPts val="600"/>
              </a:spcAft>
              <a:buFont typeface="Arial" panose="020B0604020202020204" pitchFamily="34" charset="0"/>
              <a:buChar char="•"/>
            </a:pPr>
            <a:r>
              <a:rPr lang="en-US" sz="2200" dirty="0"/>
              <a:t>current and expected government and local issues, priorities and </a:t>
            </a:r>
          </a:p>
          <a:p>
            <a:pPr marL="990537" lvl="1" indent="-228600">
              <a:lnSpc>
                <a:spcPct val="90000"/>
              </a:lnSpc>
              <a:spcAft>
                <a:spcPts val="600"/>
              </a:spcAft>
              <a:buFont typeface="Arial" panose="020B0604020202020204" pitchFamily="34" charset="0"/>
              <a:buChar char="•"/>
            </a:pPr>
            <a:r>
              <a:rPr lang="en-US" sz="2200" dirty="0"/>
              <a:t>governance and management requirements</a:t>
            </a:r>
          </a:p>
          <a:p>
            <a:pPr marL="533337" indent="-228600">
              <a:lnSpc>
                <a:spcPct val="90000"/>
              </a:lnSpc>
              <a:spcAft>
                <a:spcPts val="600"/>
              </a:spcAft>
              <a:buFont typeface="Arial" panose="020B0604020202020204" pitchFamily="34" charset="0"/>
              <a:buChar char="•"/>
            </a:pPr>
            <a:r>
              <a:rPr lang="en-US" sz="2200" dirty="0"/>
              <a:t>Unclear performance standards and agreements (up-to-date, reflect ‘work as real’, fair, and fairly and consistently applied)*</a:t>
            </a:r>
          </a:p>
        </p:txBody>
      </p:sp>
      <p:pic>
        <p:nvPicPr>
          <p:cNvPr id="5" name="Picture 4" descr="Blue gears with icons on them&#10;&#10;AI-generated content may be incorrect.">
            <a:extLst>
              <a:ext uri="{FF2B5EF4-FFF2-40B4-BE49-F238E27FC236}">
                <a16:creationId xmlns:a16="http://schemas.microsoft.com/office/drawing/2014/main" id="{AAD601E6-BBC9-508A-0B79-68FC2EC7A0F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919" r="20660"/>
          <a:stretch/>
        </p:blipFill>
        <p:spPr>
          <a:xfrm>
            <a:off x="7713414"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27C1C73B-60BC-D74A-F2E0-0BB9A9FE7225}"/>
              </a:ext>
            </a:extLst>
          </p:cNvPr>
          <p:cNvSpPr txBox="1"/>
          <p:nvPr/>
        </p:nvSpPr>
        <p:spPr>
          <a:xfrm>
            <a:off x="640080" y="5731222"/>
            <a:ext cx="6978810" cy="646331"/>
          </a:xfrm>
          <a:prstGeom prst="rect">
            <a:avLst/>
          </a:prstGeom>
          <a:solidFill>
            <a:schemeClr val="accent6">
              <a:lumMod val="20000"/>
              <a:lumOff val="80000"/>
            </a:schemeClr>
          </a:solidFill>
        </p:spPr>
        <p:txBody>
          <a:bodyPr wrap="square">
            <a:spAutoFit/>
          </a:bodyPr>
          <a:lstStyle/>
          <a:p>
            <a:pPr marL="285750" indent="-285750">
              <a:buFont typeface="Wingdings" panose="05000000000000000000" pitchFamily="2" charset="2"/>
              <a:buChar char="ü"/>
            </a:pPr>
            <a:r>
              <a:rPr lang="en-US" sz="1800" dirty="0"/>
              <a:t>Proactively consult, cooperate and coordinate with other relevant duty holders and entities and workers</a:t>
            </a:r>
            <a:endParaRPr lang="en-AU" dirty="0"/>
          </a:p>
        </p:txBody>
      </p:sp>
    </p:spTree>
    <p:extLst>
      <p:ext uri="{BB962C8B-B14F-4D97-AF65-F5344CB8AC3E}">
        <p14:creationId xmlns:p14="http://schemas.microsoft.com/office/powerpoint/2010/main" val="30904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6748" y="625643"/>
            <a:ext cx="9637294"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4000" i="0" u="none" strike="noStrike" kern="1200" cap="none" spc="0" normalizeH="0" baseline="0" noProof="0" dirty="0">
                <a:ln>
                  <a:noFill/>
                </a:ln>
                <a:solidFill>
                  <a:srgbClr val="0055A5"/>
                </a:solidFill>
                <a:effectLst/>
                <a:uLnTx/>
                <a:uFillTx/>
                <a:latin typeface="Franklin Gothic Book" pitchFamily="34" charset="0"/>
                <a:ea typeface="+mn-ea"/>
                <a:cs typeface="+mn-cs"/>
              </a:rPr>
              <a:t>Today’s session</a:t>
            </a:r>
            <a:endParaRPr kumimoji="0" lang="en-AU"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046748" y="1636134"/>
            <a:ext cx="9733547" cy="3170099"/>
          </a:xfrm>
          <a:prstGeom prst="rect">
            <a:avLst/>
          </a:prstGeom>
          <a:noFill/>
        </p:spPr>
        <p:txBody>
          <a:bodyPr wrap="square" rtlCol="0">
            <a:spAutoFit/>
          </a:bodyPr>
          <a:lstStyle/>
          <a:p>
            <a:pPr marL="342900" indent="-342900" defTabSz="914400">
              <a:buClr>
                <a:srgbClr val="F36D33"/>
              </a:buClr>
              <a:buFont typeface="Arial" panose="020B0604020202020204" pitchFamily="34" charset="0"/>
              <a:buChar char="•"/>
              <a:defRPr/>
            </a:pPr>
            <a:r>
              <a:rPr lang="en-GB" sz="2000" dirty="0">
                <a:solidFill>
                  <a:prstClr val="black"/>
                </a:solidFill>
              </a:rPr>
              <a:t>Sustained WHS improvements requires a systems approach  </a:t>
            </a:r>
          </a:p>
          <a:p>
            <a:pPr marL="342900" indent="-342900" defTabSz="914400">
              <a:buClr>
                <a:srgbClr val="F36D33"/>
              </a:buClr>
              <a:buFont typeface="Arial" panose="020B0604020202020204" pitchFamily="34" charset="0"/>
              <a:buChar char="•"/>
              <a:defRPr/>
            </a:pPr>
            <a:r>
              <a:rPr lang="en-GB" sz="2000" dirty="0">
                <a:solidFill>
                  <a:prstClr val="black"/>
                </a:solidFill>
              </a:rPr>
              <a:t>Your stress, fatigue and burnout matters</a:t>
            </a:r>
          </a:p>
          <a:p>
            <a:pPr marL="342900" lvl="0" indent="-342900">
              <a:buClr>
                <a:srgbClr val="F36D33"/>
              </a:buClr>
              <a:buFont typeface="Arial" panose="020B0604020202020204" pitchFamily="34" charset="0"/>
              <a:buChar char="•"/>
              <a:defRPr/>
            </a:pP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Common psychosocial hazards and risks for </a:t>
            </a:r>
            <a:r>
              <a:rPr lang="en-GB" sz="2000" dirty="0">
                <a:solidFill>
                  <a:prstClr val="black"/>
                </a:solidFill>
                <a:latin typeface="Calibri" panose="020F0502020204030204"/>
              </a:rPr>
              <a:t>ACT </a:t>
            </a: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Principals and that typically may apply to your staff</a:t>
            </a:r>
          </a:p>
          <a:p>
            <a:pPr marL="342900" marR="0" lvl="0" indent="-342900" algn="l" defTabSz="914400" rtl="0" eaLnBrk="1" fontAlgn="auto" latinLnBrk="0" hangingPunct="1">
              <a:lnSpc>
                <a:spcPct val="100000"/>
              </a:lnSpc>
              <a:spcBef>
                <a:spcPts val="0"/>
              </a:spcBef>
              <a:spcAft>
                <a:spcPts val="0"/>
              </a:spcAft>
              <a:buClr>
                <a:srgbClr val="F36D33"/>
              </a:buClr>
              <a:buSzTx/>
              <a:buFont typeface="Arial" panose="020B0604020202020204" pitchFamily="34" charset="0"/>
              <a:buChar char="•"/>
              <a:tabLst/>
              <a:defRPr/>
            </a:pPr>
            <a:r>
              <a:rPr lang="en-GB" sz="2000" dirty="0">
                <a:solidFill>
                  <a:prstClr val="black"/>
                </a:solidFill>
                <a:latin typeface="Calibri" panose="020F0502020204030204"/>
              </a:rPr>
              <a:t>How you can use work design to move towards better psychosocial risk management</a:t>
            </a:r>
          </a:p>
          <a:p>
            <a:pPr marL="800100" lvl="1" indent="-342900" defTabSz="914400">
              <a:buClr>
                <a:srgbClr val="F36D33"/>
              </a:buClr>
              <a:buFont typeface="Arial" panose="020B0604020202020204" pitchFamily="34" charset="0"/>
              <a:buChar char="•"/>
              <a:defRPr/>
            </a:pP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Conceptual models</a:t>
            </a:r>
          </a:p>
          <a:p>
            <a:pPr marL="800100" lvl="1" indent="-342900" defTabSz="914400">
              <a:buClr>
                <a:srgbClr val="F36D33"/>
              </a:buClr>
              <a:buFont typeface="Arial" panose="020B0604020202020204" pitchFamily="34" charset="0"/>
              <a:buChar char="•"/>
              <a:defRPr/>
            </a:pP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Identifying hazards and risks and using systems thinking</a:t>
            </a:r>
          </a:p>
          <a:p>
            <a:pPr marL="342900" indent="-342900">
              <a:buClr>
                <a:srgbClr val="F36D33"/>
              </a:buClr>
              <a:buFont typeface="Arial" panose="020B0604020202020204" pitchFamily="34" charset="0"/>
              <a:buChar char="•"/>
              <a:defRPr/>
            </a:pPr>
            <a:r>
              <a:rPr lang="en-GB" sz="2000" dirty="0">
                <a:solidFill>
                  <a:prstClr val="black"/>
                </a:solidFill>
                <a:latin typeface="Calibri" panose="020F0502020204030204"/>
              </a:rPr>
              <a:t>Practical work redesign strategies you can consider</a:t>
            </a:r>
          </a:p>
          <a:p>
            <a:pPr marL="342900" indent="-342900">
              <a:buClr>
                <a:srgbClr val="F36D33"/>
              </a:buClr>
              <a:buFont typeface="Arial" panose="020B0604020202020204" pitchFamily="34" charset="0"/>
              <a:buChar char="•"/>
              <a:defRPr/>
            </a:pPr>
            <a:r>
              <a:rPr lang="en-GB" sz="2000" dirty="0">
                <a:solidFill>
                  <a:prstClr val="black"/>
                </a:solidFill>
                <a:latin typeface="Calibri" panose="020F0502020204030204"/>
              </a:rPr>
              <a:t>ACT wide and cluster intervention suggestions</a:t>
            </a:r>
          </a:p>
          <a:p>
            <a:pPr marL="342900" indent="-342900">
              <a:buClr>
                <a:srgbClr val="F36D33"/>
              </a:buClr>
              <a:buFont typeface="Arial" panose="020B0604020202020204" pitchFamily="34" charset="0"/>
              <a:buChar char="•"/>
              <a:defRPr/>
            </a:pPr>
            <a:r>
              <a:rPr kumimoji="0" lang="en-GB" sz="2000" i="0" u="none" strike="noStrike" kern="1200" cap="none" spc="0" normalizeH="0" baseline="0" noProof="0" dirty="0">
                <a:ln>
                  <a:noFill/>
                </a:ln>
                <a:solidFill>
                  <a:prstClr val="black"/>
                </a:solidFill>
                <a:effectLst/>
                <a:uLnTx/>
                <a:uFillTx/>
                <a:latin typeface="Calibri" panose="020F0502020204030204"/>
                <a:ea typeface="+mn-ea"/>
                <a:cs typeface="+mn-cs"/>
              </a:rPr>
              <a:t>Q&amp;A</a:t>
            </a:r>
          </a:p>
        </p:txBody>
      </p:sp>
    </p:spTree>
    <p:extLst>
      <p:ext uri="{BB962C8B-B14F-4D97-AF65-F5344CB8AC3E}">
        <p14:creationId xmlns:p14="http://schemas.microsoft.com/office/powerpoint/2010/main" val="340735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DDF305-099B-7483-FA71-AA52E7B32960}"/>
            </a:ext>
          </a:extLst>
        </p:cNvPr>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74EB4F1-667D-A5EE-1E9D-B9380665D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AE2C599-B6B7-D4D7-C6A6-AAFB3392E7CC}"/>
              </a:ext>
            </a:extLst>
          </p:cNvPr>
          <p:cNvSpPr txBox="1"/>
          <p:nvPr/>
        </p:nvSpPr>
        <p:spPr>
          <a:xfrm>
            <a:off x="640079" y="325369"/>
            <a:ext cx="7194409" cy="1956841"/>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3600" dirty="0">
                <a:solidFill>
                  <a:srgbClr val="0055A5"/>
                </a:solidFill>
                <a:latin typeface="Franklin Gothic Book" pitchFamily="34" charset="0"/>
              </a:rPr>
              <a:t>Workplace social support and behaviours</a:t>
            </a:r>
          </a:p>
        </p:txBody>
      </p:sp>
      <p:sp>
        <p:nvSpPr>
          <p:cNvPr id="44" name="sketchy line">
            <a:extLst>
              <a:ext uri="{FF2B5EF4-FFF2-40B4-BE49-F238E27FC236}">
                <a16:creationId xmlns:a16="http://schemas.microsoft.com/office/drawing/2014/main" id="{FB97DEE1-61F7-BF94-AE5E-EF330D0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879B484-8B06-82A2-B21E-1466CCE5D75F}"/>
              </a:ext>
            </a:extLst>
          </p:cNvPr>
          <p:cNvSpPr txBox="1"/>
          <p:nvPr/>
        </p:nvSpPr>
        <p:spPr>
          <a:xfrm>
            <a:off x="331428" y="2777339"/>
            <a:ext cx="6889609" cy="1982434"/>
          </a:xfrm>
          <a:prstGeom prst="rect">
            <a:avLst/>
          </a:prstGeom>
        </p:spPr>
        <p:txBody>
          <a:bodyPr vert="horz" lIns="91440" tIns="45720" rIns="91440" bIns="45720" rtlCol="0">
            <a:noAutofit/>
          </a:bodyPr>
          <a:lstStyle/>
          <a:p>
            <a:pPr marL="571500" indent="-342900">
              <a:lnSpc>
                <a:spcPct val="90000"/>
              </a:lnSpc>
              <a:spcAft>
                <a:spcPts val="600"/>
              </a:spcAft>
              <a:buFont typeface="Arial" panose="020B0604020202020204" pitchFamily="34" charset="0"/>
              <a:buChar char="•"/>
            </a:pPr>
            <a:r>
              <a:rPr lang="en-US" sz="2200" dirty="0"/>
              <a:t>Level, type and frequency of unacceptable workplace behaviours (team conflict, incivility, aggression &amp; bullying) </a:t>
            </a:r>
          </a:p>
          <a:p>
            <a:pPr marL="571500" indent="-342900">
              <a:lnSpc>
                <a:spcPct val="90000"/>
              </a:lnSpc>
              <a:spcAft>
                <a:spcPts val="600"/>
              </a:spcAft>
              <a:buFont typeface="Arial" panose="020B0604020202020204" pitchFamily="34" charset="0"/>
              <a:buChar char="•"/>
            </a:pPr>
            <a:r>
              <a:rPr lang="en-US" sz="2200" dirty="0">
                <a:highlight>
                  <a:srgbClr val="FFFF00"/>
                </a:highlight>
              </a:rPr>
              <a:t>Poor coworker and peer support</a:t>
            </a:r>
          </a:p>
        </p:txBody>
      </p:sp>
      <p:sp>
        <p:nvSpPr>
          <p:cNvPr id="32" name="TextBox 31">
            <a:extLst>
              <a:ext uri="{FF2B5EF4-FFF2-40B4-BE49-F238E27FC236}">
                <a16:creationId xmlns:a16="http://schemas.microsoft.com/office/drawing/2014/main" id="{EFE5F1CD-285C-5A0E-5EF7-BAF4D4C063A7}"/>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marL="380982" indent="-228600">
              <a:lnSpc>
                <a:spcPct val="90000"/>
              </a:lnSpc>
              <a:spcAft>
                <a:spcPts val="600"/>
              </a:spcAft>
              <a:buFont typeface="Arial" panose="020B0604020202020204" pitchFamily="34" charset="0"/>
              <a:buChar char="•"/>
            </a:pPr>
            <a:endParaRPr lang="en-US" sz="2200" dirty="0"/>
          </a:p>
        </p:txBody>
      </p:sp>
      <p:pic>
        <p:nvPicPr>
          <p:cNvPr id="6" name="Picture 5">
            <a:extLst>
              <a:ext uri="{FF2B5EF4-FFF2-40B4-BE49-F238E27FC236}">
                <a16:creationId xmlns:a16="http://schemas.microsoft.com/office/drawing/2014/main" id="{98235F33-1512-A47B-63E8-31552ACB59B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120" r="24120"/>
          <a:stretch/>
        </p:blipFill>
        <p:spPr>
          <a:xfrm>
            <a:off x="7206782" y="0"/>
            <a:ext cx="5290821" cy="6858000"/>
          </a:xfrm>
          <a:prstGeom prst="rect">
            <a:avLst/>
          </a:prstGeom>
          <a:effectLst>
            <a:softEdge rad="622300"/>
          </a:effectLst>
        </p:spPr>
      </p:pic>
      <p:sp>
        <p:nvSpPr>
          <p:cNvPr id="9" name="TextBox 8">
            <a:extLst>
              <a:ext uri="{FF2B5EF4-FFF2-40B4-BE49-F238E27FC236}">
                <a16:creationId xmlns:a16="http://schemas.microsoft.com/office/drawing/2014/main" id="{B3A8946E-353E-6040-35EC-68E734D3CD79}"/>
              </a:ext>
            </a:extLst>
          </p:cNvPr>
          <p:cNvSpPr txBox="1"/>
          <p:nvPr/>
        </p:nvSpPr>
        <p:spPr>
          <a:xfrm>
            <a:off x="640079" y="4986394"/>
            <a:ext cx="6258052" cy="1200329"/>
          </a:xfrm>
          <a:prstGeom prst="rect">
            <a:avLst/>
          </a:prstGeom>
          <a:solidFill>
            <a:schemeClr val="accent2">
              <a:lumMod val="20000"/>
              <a:lumOff val="80000"/>
            </a:schemeClr>
          </a:solidFill>
        </p:spPr>
        <p:txBody>
          <a:bodyPr wrap="square">
            <a:spAutoFit/>
          </a:bodyPr>
          <a:lstStyle/>
          <a:p>
            <a:r>
              <a:rPr lang="en-US" dirty="0"/>
              <a:t>A common default is a punitive investigation and blame the worker. </a:t>
            </a:r>
          </a:p>
          <a:p>
            <a:r>
              <a:rPr lang="en-US" dirty="0"/>
              <a:t>Yet poor behaviours often ‘response’ to exposure to risks at work. </a:t>
            </a:r>
          </a:p>
        </p:txBody>
      </p:sp>
    </p:spTree>
    <p:extLst>
      <p:ext uri="{BB962C8B-B14F-4D97-AF65-F5344CB8AC3E}">
        <p14:creationId xmlns:p14="http://schemas.microsoft.com/office/powerpoint/2010/main" val="6651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A72F68-D744-302F-97BD-B6D0B805E4D8}"/>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E2CCD9F-6EC0-2C60-597E-58C9FDF06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ketchy line">
            <a:extLst>
              <a:ext uri="{FF2B5EF4-FFF2-40B4-BE49-F238E27FC236}">
                <a16:creationId xmlns:a16="http://schemas.microsoft.com/office/drawing/2014/main" id="{1CC0D722-8089-8247-37CC-E76BC7402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ADD4490-EA59-C23B-7635-4FE12919FA9D}"/>
              </a:ext>
            </a:extLst>
          </p:cNvPr>
          <p:cNvSpPr txBox="1"/>
          <p:nvPr/>
        </p:nvSpPr>
        <p:spPr>
          <a:xfrm>
            <a:off x="216009" y="2783390"/>
            <a:ext cx="8059420" cy="1785187"/>
          </a:xfrm>
          <a:prstGeom prst="rect">
            <a:avLst/>
          </a:prstGeom>
        </p:spPr>
        <p:txBody>
          <a:bodyPr vert="horz" lIns="91440" tIns="45720" rIns="91440" bIns="45720" rtlCol="0">
            <a:noAutofit/>
          </a:bodyPr>
          <a:lstStyle/>
          <a:p>
            <a:pPr marL="533337" indent="-228600">
              <a:lnSpc>
                <a:spcPct val="90000"/>
              </a:lnSpc>
              <a:spcAft>
                <a:spcPts val="600"/>
              </a:spcAft>
              <a:buFont typeface="Arial" panose="020B0604020202020204" pitchFamily="34" charset="0"/>
              <a:buChar char="•"/>
            </a:pPr>
            <a:r>
              <a:rPr lang="en-US" sz="2200" dirty="0"/>
              <a:t>Style and frequency of emotional  support from supervisor, peers, co-workers, family and friends</a:t>
            </a:r>
            <a:endParaRPr lang="en-US" sz="1600" i="1" dirty="0"/>
          </a:p>
          <a:p>
            <a:pPr marL="533337" indent="-228600">
              <a:lnSpc>
                <a:spcPct val="90000"/>
              </a:lnSpc>
              <a:spcAft>
                <a:spcPts val="600"/>
              </a:spcAft>
              <a:buFont typeface="Arial" panose="020B0604020202020204" pitchFamily="34" charset="0"/>
              <a:buChar char="•"/>
            </a:pPr>
            <a:r>
              <a:rPr lang="en-US" sz="2200" dirty="0"/>
              <a:t>Frequency of appropriate thanks and recognition from students, families and community </a:t>
            </a:r>
          </a:p>
        </p:txBody>
      </p:sp>
      <p:pic>
        <p:nvPicPr>
          <p:cNvPr id="2" name="Picture 1" descr="A group of people hugging&#10;&#10;AI-generated content may be incorrect.">
            <a:extLst>
              <a:ext uri="{FF2B5EF4-FFF2-40B4-BE49-F238E27FC236}">
                <a16:creationId xmlns:a16="http://schemas.microsoft.com/office/drawing/2014/main" id="{3E05A339-0AA7-6E99-D5D9-9837AFDA05C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995" t="-1" r="51392" b="-1"/>
          <a:stretch/>
        </p:blipFill>
        <p:spPr>
          <a:xfrm>
            <a:off x="8799396" y="10"/>
            <a:ext cx="470419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8EF2346F-9672-7A82-DF29-279B48875A83}"/>
              </a:ext>
            </a:extLst>
          </p:cNvPr>
          <p:cNvSpPr txBox="1"/>
          <p:nvPr/>
        </p:nvSpPr>
        <p:spPr>
          <a:xfrm>
            <a:off x="525780" y="1443031"/>
            <a:ext cx="4173220" cy="96585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3600" dirty="0">
                <a:solidFill>
                  <a:srgbClr val="0055A5"/>
                </a:solidFill>
                <a:latin typeface="Franklin Gothic Book" pitchFamily="34" charset="0"/>
              </a:rPr>
              <a:t>Poor emotional support</a:t>
            </a:r>
          </a:p>
        </p:txBody>
      </p:sp>
      <p:sp>
        <p:nvSpPr>
          <p:cNvPr id="7" name="TextBox 6">
            <a:extLst>
              <a:ext uri="{FF2B5EF4-FFF2-40B4-BE49-F238E27FC236}">
                <a16:creationId xmlns:a16="http://schemas.microsoft.com/office/drawing/2014/main" id="{33C19DD8-95EE-BD6D-74E1-3010BB4EBD30}"/>
              </a:ext>
            </a:extLst>
          </p:cNvPr>
          <p:cNvSpPr txBox="1"/>
          <p:nvPr/>
        </p:nvSpPr>
        <p:spPr>
          <a:xfrm>
            <a:off x="433293" y="4641512"/>
            <a:ext cx="8275320" cy="1494320"/>
          </a:xfrm>
          <a:prstGeom prst="rect">
            <a:avLst/>
          </a:prstGeom>
          <a:solidFill>
            <a:schemeClr val="accent6">
              <a:lumMod val="20000"/>
              <a:lumOff val="80000"/>
            </a:schemeClr>
          </a:solidFill>
        </p:spPr>
        <p:txBody>
          <a:bodyPr wrap="square">
            <a:spAutoFit/>
          </a:bodyPr>
          <a:lstStyle/>
          <a:p>
            <a:pPr marL="590487" indent="-285750">
              <a:lnSpc>
                <a:spcPct val="90000"/>
              </a:lnSpc>
              <a:spcAft>
                <a:spcPts val="600"/>
              </a:spcAft>
              <a:buFont typeface="Wingdings" panose="05000000000000000000" pitchFamily="2" charset="2"/>
              <a:buChar char="ü"/>
            </a:pPr>
            <a:r>
              <a:rPr lang="en-US" dirty="0"/>
              <a:t>To be effective emotional and practical support including ITSI must be provided by competent trusted people*</a:t>
            </a:r>
          </a:p>
          <a:p>
            <a:pPr marL="590487" indent="-285750">
              <a:lnSpc>
                <a:spcPct val="90000"/>
              </a:lnSpc>
              <a:spcAft>
                <a:spcPts val="600"/>
              </a:spcAft>
              <a:buFont typeface="Wingdings" panose="05000000000000000000" pitchFamily="2" charset="2"/>
              <a:buChar char="ü"/>
            </a:pPr>
            <a:r>
              <a:rPr lang="en-US" dirty="0"/>
              <a:t>Should be specific appropriate strength-based and trauma informed and match your needs</a:t>
            </a:r>
          </a:p>
          <a:p>
            <a:pPr marL="590487" indent="-285750">
              <a:lnSpc>
                <a:spcPct val="90000"/>
              </a:lnSpc>
              <a:spcAft>
                <a:spcPts val="600"/>
              </a:spcAft>
              <a:buFont typeface="Wingdings" panose="05000000000000000000" pitchFamily="2" charset="2"/>
              <a:buChar char="ü"/>
            </a:pPr>
            <a:r>
              <a:rPr lang="en-US" dirty="0"/>
              <a:t>Workloads must allow the support to be given when it is needed</a:t>
            </a:r>
          </a:p>
        </p:txBody>
      </p:sp>
      <p:sp>
        <p:nvSpPr>
          <p:cNvPr id="5" name="TextBox 4">
            <a:extLst>
              <a:ext uri="{FF2B5EF4-FFF2-40B4-BE49-F238E27FC236}">
                <a16:creationId xmlns:a16="http://schemas.microsoft.com/office/drawing/2014/main" id="{99FCAC22-371B-33E2-313B-45DC37C64703}"/>
              </a:ext>
            </a:extLst>
          </p:cNvPr>
          <p:cNvSpPr txBox="1"/>
          <p:nvPr/>
        </p:nvSpPr>
        <p:spPr>
          <a:xfrm>
            <a:off x="5557838" y="1217708"/>
            <a:ext cx="3376612" cy="646331"/>
          </a:xfrm>
          <a:prstGeom prst="rect">
            <a:avLst/>
          </a:prstGeom>
          <a:solidFill>
            <a:schemeClr val="accent2">
              <a:lumMod val="60000"/>
              <a:lumOff val="40000"/>
            </a:schemeClr>
          </a:solidFill>
        </p:spPr>
        <p:txBody>
          <a:bodyPr wrap="square">
            <a:spAutoFit/>
          </a:bodyPr>
          <a:lstStyle/>
          <a:p>
            <a:r>
              <a:rPr lang="en-US" sz="1800" dirty="0"/>
              <a:t>Thankyous do NOT replace fair pay and workloads</a:t>
            </a:r>
            <a:endParaRPr lang="en-AU" dirty="0"/>
          </a:p>
        </p:txBody>
      </p:sp>
    </p:spTree>
    <p:extLst>
      <p:ext uri="{BB962C8B-B14F-4D97-AF65-F5344CB8AC3E}">
        <p14:creationId xmlns:p14="http://schemas.microsoft.com/office/powerpoint/2010/main" val="4578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258BB-BC43-8D05-604D-B727C4A661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54EE7A1-0C96-9E6F-BD58-9C89D3081A4F}"/>
              </a:ext>
            </a:extLst>
          </p:cNvPr>
          <p:cNvPicPr>
            <a:picLocks noChangeAspect="1"/>
          </p:cNvPicPr>
          <p:nvPr/>
        </p:nvPicPr>
        <p:blipFill>
          <a:blip r:embed="rId3"/>
          <a:srcRect l="46443" t="14681" r="5347" b="14014"/>
          <a:stretch>
            <a:fillRect/>
          </a:stretch>
        </p:blipFill>
        <p:spPr>
          <a:xfrm>
            <a:off x="-835777" y="769315"/>
            <a:ext cx="7200900" cy="6173323"/>
          </a:xfrm>
          <a:prstGeom prst="rect">
            <a:avLst/>
          </a:prstGeom>
          <a:ln>
            <a:noFill/>
          </a:ln>
          <a:effectLst>
            <a:softEdge rad="787400"/>
          </a:effectLst>
        </p:spPr>
      </p:pic>
      <p:sp>
        <p:nvSpPr>
          <p:cNvPr id="3" name="Slide Number Placeholder 2">
            <a:extLst>
              <a:ext uri="{FF2B5EF4-FFF2-40B4-BE49-F238E27FC236}">
                <a16:creationId xmlns:a16="http://schemas.microsoft.com/office/drawing/2014/main" id="{75E47B75-84E4-C369-E4A7-23E49BAFDF30}"/>
              </a:ext>
            </a:extLst>
          </p:cNvPr>
          <p:cNvSpPr>
            <a:spLocks noGrp="1"/>
          </p:cNvSpPr>
          <p:nvPr>
            <p:ph type="sldNum" sz="quarter" idx="12"/>
          </p:nvPr>
        </p:nvSpPr>
        <p:spPr/>
        <p:txBody>
          <a:bodyPr/>
          <a:lstStyle/>
          <a:p>
            <a:fld id="{3A98EE3D-8CD1-4C3F-BD1C-C98C9596463C}" type="slidenum">
              <a:rPr lang="en-US" smtClean="0"/>
              <a:t>32</a:t>
            </a:fld>
            <a:endParaRPr lang="en-US" dirty="0"/>
          </a:p>
        </p:txBody>
      </p:sp>
      <p:sp>
        <p:nvSpPr>
          <p:cNvPr id="8" name="TextBox 7">
            <a:extLst>
              <a:ext uri="{FF2B5EF4-FFF2-40B4-BE49-F238E27FC236}">
                <a16:creationId xmlns:a16="http://schemas.microsoft.com/office/drawing/2014/main" id="{8E93C49D-4EE6-4E82-6A37-051F7A5F9981}"/>
              </a:ext>
            </a:extLst>
          </p:cNvPr>
          <p:cNvSpPr txBox="1"/>
          <p:nvPr/>
        </p:nvSpPr>
        <p:spPr>
          <a:xfrm>
            <a:off x="690417" y="299957"/>
            <a:ext cx="11129461" cy="769441"/>
          </a:xfrm>
          <a:prstGeom prst="rect">
            <a:avLst/>
          </a:prstGeom>
          <a:noFill/>
        </p:spPr>
        <p:txBody>
          <a:bodyPr wrap="square" rtlCol="0">
            <a:spAutoFit/>
          </a:bodyPr>
          <a:lstStyle/>
          <a:p>
            <a:pPr defTabSz="914400">
              <a:defRPr/>
            </a:pPr>
            <a:r>
              <a:rPr lang="en-US" sz="4400" dirty="0">
                <a:solidFill>
                  <a:srgbClr val="0055A5"/>
                </a:solidFill>
                <a:latin typeface="Franklin Gothic Book" pitchFamily="34" charset="0"/>
              </a:rPr>
              <a:t>Non-work individual factors</a:t>
            </a:r>
            <a:endParaRPr lang="en-AU" sz="4400" dirty="0">
              <a:solidFill>
                <a:srgbClr val="0055A5"/>
              </a:solidFill>
              <a:latin typeface="Franklin Gothic Book" pitchFamily="34" charset="0"/>
            </a:endParaRPr>
          </a:p>
        </p:txBody>
      </p:sp>
      <p:sp>
        <p:nvSpPr>
          <p:cNvPr id="6" name="TextBox 5">
            <a:extLst>
              <a:ext uri="{FF2B5EF4-FFF2-40B4-BE49-F238E27FC236}">
                <a16:creationId xmlns:a16="http://schemas.microsoft.com/office/drawing/2014/main" id="{D2D478EB-238C-0CB8-9C5E-7E5FB107D96B}"/>
              </a:ext>
            </a:extLst>
          </p:cNvPr>
          <p:cNvSpPr txBox="1"/>
          <p:nvPr/>
        </p:nvSpPr>
        <p:spPr>
          <a:xfrm>
            <a:off x="-199898" y="6642555"/>
            <a:ext cx="1343860" cy="215444"/>
          </a:xfrm>
          <a:prstGeom prst="rect">
            <a:avLst/>
          </a:prstGeom>
          <a:noFill/>
        </p:spPr>
        <p:txBody>
          <a:bodyPr wrap="square" rtlCol="0">
            <a:spAutoFit/>
          </a:bodyPr>
          <a:lstStyle/>
          <a:p>
            <a:pPr algn="r"/>
            <a:r>
              <a:rPr lang="en-US" sz="800" dirty="0">
                <a:solidFill>
                  <a:schemeClr val="tx1">
                    <a:lumMod val="50000"/>
                    <a:lumOff val="50000"/>
                  </a:schemeClr>
                </a:solidFill>
              </a:rPr>
              <a:t>Source: Adobe stock</a:t>
            </a:r>
            <a:endParaRPr lang="en-AU" sz="800" dirty="0">
              <a:solidFill>
                <a:schemeClr val="tx1">
                  <a:lumMod val="50000"/>
                  <a:lumOff val="50000"/>
                </a:schemeClr>
              </a:solidFill>
            </a:endParaRPr>
          </a:p>
        </p:txBody>
      </p:sp>
      <p:sp>
        <p:nvSpPr>
          <p:cNvPr id="7" name="Content Placeholder 2">
            <a:extLst>
              <a:ext uri="{FF2B5EF4-FFF2-40B4-BE49-F238E27FC236}">
                <a16:creationId xmlns:a16="http://schemas.microsoft.com/office/drawing/2014/main" id="{FF2A4FD4-058C-AEBB-A0E9-844E0A5442C8}"/>
              </a:ext>
            </a:extLst>
          </p:cNvPr>
          <p:cNvSpPr txBox="1">
            <a:spLocks/>
          </p:cNvSpPr>
          <p:nvPr/>
        </p:nvSpPr>
        <p:spPr>
          <a:xfrm>
            <a:off x="5810250" y="1454593"/>
            <a:ext cx="6163467" cy="3793272"/>
          </a:xfrm>
          <a:prstGeom prst="rect">
            <a:avLst/>
          </a:prstGeom>
          <a:noFill/>
        </p:spPr>
        <p:txBody>
          <a:bodyPr>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20000"/>
              </a:lnSpc>
              <a:buFont typeface="Arial" panose="020B0604020202020204" pitchFamily="34" charset="0"/>
              <a:buChar char="•"/>
            </a:pPr>
            <a:r>
              <a:rPr lang="en-US" sz="2000" dirty="0"/>
              <a:t>Age and gender</a:t>
            </a:r>
          </a:p>
          <a:p>
            <a:pPr marL="342900" lvl="1" indent="-342900">
              <a:lnSpc>
                <a:spcPct val="120000"/>
              </a:lnSpc>
              <a:buFont typeface="Arial" panose="020B0604020202020204" pitchFamily="34" charset="0"/>
              <a:buChar char="•"/>
            </a:pPr>
            <a:r>
              <a:rPr lang="en-US" sz="2000" dirty="0"/>
              <a:t>Personality</a:t>
            </a:r>
          </a:p>
          <a:p>
            <a:pPr marL="342900" lvl="1" indent="-342900">
              <a:lnSpc>
                <a:spcPct val="120000"/>
              </a:lnSpc>
              <a:buFont typeface="Arial" panose="020B0604020202020204" pitchFamily="34" charset="0"/>
              <a:buChar char="•"/>
            </a:pPr>
            <a:r>
              <a:rPr lang="en-US" sz="2000" dirty="0"/>
              <a:t>Values and belief </a:t>
            </a:r>
          </a:p>
          <a:p>
            <a:pPr marL="342900" lvl="1" indent="-342900">
              <a:lnSpc>
                <a:spcPct val="120000"/>
              </a:lnSpc>
              <a:buFont typeface="Arial" panose="020B0604020202020204" pitchFamily="34" charset="0"/>
              <a:buChar char="•"/>
            </a:pPr>
            <a:r>
              <a:rPr lang="en-US" sz="2000" dirty="0"/>
              <a:t>Health and fitness </a:t>
            </a:r>
          </a:p>
          <a:p>
            <a:pPr marL="342900" lvl="1" indent="-342900">
              <a:lnSpc>
                <a:spcPct val="120000"/>
              </a:lnSpc>
              <a:buFont typeface="Arial" panose="020B0604020202020204" pitchFamily="34" charset="0"/>
              <a:buChar char="•"/>
            </a:pPr>
            <a:r>
              <a:rPr lang="en-US" sz="2000" dirty="0"/>
              <a:t>Past experiences </a:t>
            </a:r>
          </a:p>
          <a:p>
            <a:pPr marL="342900" lvl="1" indent="-342900">
              <a:lnSpc>
                <a:spcPct val="120000"/>
              </a:lnSpc>
              <a:buFont typeface="Arial" panose="020B0604020202020204" pitchFamily="34" charset="0"/>
              <a:buChar char="•"/>
            </a:pPr>
            <a:r>
              <a:rPr lang="en-US" sz="2000" dirty="0"/>
              <a:t>Self-care behaviours (eating, sleep, exercise, social support, recreation, drug &amp; alcohol use) </a:t>
            </a:r>
          </a:p>
          <a:p>
            <a:pPr marL="342900" lvl="1" indent="-342900">
              <a:lnSpc>
                <a:spcPct val="120000"/>
              </a:lnSpc>
              <a:buFont typeface="Arial" panose="020B0604020202020204" pitchFamily="34" charset="0"/>
              <a:buChar char="•"/>
            </a:pPr>
            <a:r>
              <a:rPr lang="en-US" sz="2000" dirty="0"/>
              <a:t>Home life demands and experiences (financial, relationship, caring etc.) </a:t>
            </a:r>
          </a:p>
          <a:p>
            <a:pPr lvl="1">
              <a:lnSpc>
                <a:spcPct val="120000"/>
              </a:lnSpc>
            </a:pPr>
            <a:endParaRPr lang="en-US" sz="2000" dirty="0"/>
          </a:p>
        </p:txBody>
      </p:sp>
      <p:sp>
        <p:nvSpPr>
          <p:cNvPr id="4" name="TextBox 3">
            <a:extLst>
              <a:ext uri="{FF2B5EF4-FFF2-40B4-BE49-F238E27FC236}">
                <a16:creationId xmlns:a16="http://schemas.microsoft.com/office/drawing/2014/main" id="{8D7CC604-2F34-4E68-AE77-AC4CC6356033}"/>
              </a:ext>
            </a:extLst>
          </p:cNvPr>
          <p:cNvSpPr txBox="1"/>
          <p:nvPr/>
        </p:nvSpPr>
        <p:spPr>
          <a:xfrm>
            <a:off x="6057121" y="5468971"/>
            <a:ext cx="5916596" cy="666273"/>
          </a:xfrm>
          <a:prstGeom prst="rect">
            <a:avLst/>
          </a:prstGeom>
          <a:solidFill>
            <a:schemeClr val="accent2">
              <a:lumMod val="20000"/>
              <a:lumOff val="80000"/>
            </a:schemeClr>
          </a:solidFill>
        </p:spPr>
        <p:txBody>
          <a:bodyPr wrap="square">
            <a:spAutoFit/>
          </a:bodyPr>
          <a:lstStyle/>
          <a:p>
            <a:pPr>
              <a:lnSpc>
                <a:spcPct val="120000"/>
              </a:lnSpc>
            </a:pPr>
            <a:r>
              <a:rPr lang="en-US" sz="1600" dirty="0"/>
              <a:t>80% Aust. teachers report poor work-life balance (NEiTA-ACE, </a:t>
            </a:r>
            <a:r>
              <a:rPr lang="en-US" sz="1600" dirty="0">
                <a:hlinkClick r:id="rId4" tooltip="NEiTA-ACE. (2021). Teachers Report Card 2021: Teachers’ perceptions of education and their profession. Australian College of Educators. &#10;                  https://www.austcolled.com.au/wp-content/uploads/2021/10/NEiTA-ACE-Teachers-Report-Card-2021.pdf&#10;                  &#10;                "/>
              </a:rPr>
              <a:t>2021</a:t>
            </a:r>
            <a:r>
              <a:rPr lang="en-US" sz="1600" dirty="0"/>
              <a:t>).</a:t>
            </a:r>
            <a:endParaRPr lang="en-US" dirty="0"/>
          </a:p>
        </p:txBody>
      </p:sp>
    </p:spTree>
    <p:extLst>
      <p:ext uri="{BB962C8B-B14F-4D97-AF65-F5344CB8AC3E}">
        <p14:creationId xmlns:p14="http://schemas.microsoft.com/office/powerpoint/2010/main" val="181905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4ED82-5A90-69DF-1327-DFFE2C2CD4F9}"/>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0FF5B870-C01F-0907-BF4A-92405C99F718}"/>
              </a:ext>
            </a:extLst>
          </p:cNvPr>
          <p:cNvSpPr>
            <a:spLocks noGrp="1"/>
          </p:cNvSpPr>
          <p:nvPr>
            <p:ph type="title"/>
          </p:nvPr>
        </p:nvSpPr>
        <p:spPr>
          <a:xfrm>
            <a:off x="567386" y="1423447"/>
            <a:ext cx="3932237" cy="3236235"/>
          </a:xfrm>
        </p:spPr>
        <p:txBody>
          <a:bodyPr vert="horz" lIns="91440" tIns="45720" rIns="91440" bIns="45720" rtlCol="0" anchor="b">
            <a:noAutofit/>
          </a:bodyPr>
          <a:lstStyle/>
          <a:p>
            <a:pPr defTabSz="457177">
              <a:defRPr/>
            </a:pPr>
            <a:r>
              <a:rPr lang="en-US" sz="4000" dirty="0">
                <a:solidFill>
                  <a:schemeClr val="tx2">
                    <a:lumMod val="75000"/>
                    <a:lumOff val="25000"/>
                  </a:schemeClr>
                </a:solidFill>
                <a:latin typeface="+mn-lt"/>
              </a:rPr>
              <a:t>Tips to ‘designing in’ safer and healthier work</a:t>
            </a:r>
            <a:br>
              <a:rPr lang="en-US" sz="4000" dirty="0">
                <a:solidFill>
                  <a:schemeClr val="tx2">
                    <a:lumMod val="75000"/>
                    <a:lumOff val="25000"/>
                  </a:schemeClr>
                </a:solidFill>
                <a:latin typeface="+mn-lt"/>
              </a:rPr>
            </a:br>
            <a:endParaRPr lang="en-US" sz="4000" dirty="0">
              <a:solidFill>
                <a:schemeClr val="tx2">
                  <a:lumMod val="75000"/>
                  <a:lumOff val="25000"/>
                </a:schemeClr>
              </a:solidFill>
              <a:latin typeface="+mn-lt"/>
            </a:endParaRPr>
          </a:p>
        </p:txBody>
      </p:sp>
      <p:pic>
        <p:nvPicPr>
          <p:cNvPr id="2" name="Picture 1">
            <a:extLst>
              <a:ext uri="{FF2B5EF4-FFF2-40B4-BE49-F238E27FC236}">
                <a16:creationId xmlns:a16="http://schemas.microsoft.com/office/drawing/2014/main" id="{5DD1F605-325B-270D-C8BE-76CD9BE48DF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111" r="3" b="8114"/>
          <a:stretch/>
        </p:blipFill>
        <p:spPr>
          <a:xfrm>
            <a:off x="4499623" y="330200"/>
            <a:ext cx="7688107" cy="6070599"/>
          </a:xfrm>
          <a:prstGeom prst="rect">
            <a:avLst/>
          </a:prstGeom>
          <a:noFill/>
        </p:spPr>
      </p:pic>
    </p:spTree>
    <p:extLst>
      <p:ext uri="{BB962C8B-B14F-4D97-AF65-F5344CB8AC3E}">
        <p14:creationId xmlns:p14="http://schemas.microsoft.com/office/powerpoint/2010/main" val="2495306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A6B0F-BD4E-BF98-38DE-3271E85607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D5299C-E4D3-9E13-E06B-BEA12EF764F9}"/>
              </a:ext>
            </a:extLst>
          </p:cNvPr>
          <p:cNvSpPr txBox="1"/>
          <p:nvPr/>
        </p:nvSpPr>
        <p:spPr>
          <a:xfrm>
            <a:off x="1375412" y="582930"/>
            <a:ext cx="9389998" cy="111285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solidFill>
                  <a:srgbClr val="0055A5"/>
                </a:solidFill>
                <a:latin typeface="Franklin Gothic Book" pitchFamily="34" charset="0"/>
              </a:rPr>
              <a:t>Purpose, mastery and social </a:t>
            </a:r>
            <a:r>
              <a:rPr lang="en-AU" sz="4000" dirty="0">
                <a:solidFill>
                  <a:srgbClr val="0055A5"/>
                </a:solidFill>
                <a:latin typeface="Franklin Gothic Book" pitchFamily="34" charset="0"/>
              </a:rPr>
              <a:t>relatedness</a:t>
            </a:r>
            <a:endParaRPr lang="en-US" sz="4000" dirty="0">
              <a:solidFill>
                <a:srgbClr val="0055A5"/>
              </a:solidFill>
              <a:latin typeface="Franklin Gothic Book" pitchFamily="34" charset="0"/>
            </a:endParaRPr>
          </a:p>
        </p:txBody>
      </p:sp>
      <p:sp>
        <p:nvSpPr>
          <p:cNvPr id="8" name="TextBox 7">
            <a:extLst>
              <a:ext uri="{FF2B5EF4-FFF2-40B4-BE49-F238E27FC236}">
                <a16:creationId xmlns:a16="http://schemas.microsoft.com/office/drawing/2014/main" id="{F71552EE-C5D9-C4F8-5EE4-EC7DD9F24F5D}"/>
              </a:ext>
            </a:extLst>
          </p:cNvPr>
          <p:cNvSpPr txBox="1"/>
          <p:nvPr/>
        </p:nvSpPr>
        <p:spPr>
          <a:xfrm>
            <a:off x="1434029" y="2065426"/>
            <a:ext cx="9331381" cy="2492414"/>
          </a:xfrm>
          <a:prstGeom prst="rect">
            <a:avLst/>
          </a:prstGeom>
          <a:solidFill>
            <a:schemeClr val="accent6">
              <a:lumMod val="20000"/>
              <a:lumOff val="80000"/>
            </a:schemeClr>
          </a:solidFill>
        </p:spPr>
        <p:txBody>
          <a:bodyPr wrap="square">
            <a:spAutoFit/>
          </a:bodyPr>
          <a:lstStyle/>
          <a:p>
            <a:pPr>
              <a:lnSpc>
                <a:spcPct val="90000"/>
              </a:lnSpc>
              <a:spcAft>
                <a:spcPts val="600"/>
              </a:spcAft>
            </a:pPr>
            <a:r>
              <a:rPr lang="en-US" sz="2800" dirty="0"/>
              <a:t>Metanalysis of 173 studies in education sector found</a:t>
            </a:r>
          </a:p>
          <a:p>
            <a:pPr>
              <a:lnSpc>
                <a:spcPct val="90000"/>
              </a:lnSpc>
              <a:spcAft>
                <a:spcPts val="600"/>
              </a:spcAft>
            </a:pPr>
            <a:endParaRPr lang="en-US" sz="2200" dirty="0"/>
          </a:p>
          <a:p>
            <a:pPr>
              <a:lnSpc>
                <a:spcPct val="90000"/>
              </a:lnSpc>
              <a:spcAft>
                <a:spcPts val="600"/>
              </a:spcAft>
            </a:pPr>
            <a:r>
              <a:rPr lang="en-US" sz="2800" dirty="0"/>
              <a:t>Activities with a purpose that teachers value, that allowed them to gain mastery paired with reasonable job control and task variety and that came with peer social acceptance and support were powerful stress and burnout moderators.</a:t>
            </a:r>
          </a:p>
        </p:txBody>
      </p:sp>
      <p:sp>
        <p:nvSpPr>
          <p:cNvPr id="9" name="TextBox 8">
            <a:extLst>
              <a:ext uri="{FF2B5EF4-FFF2-40B4-BE49-F238E27FC236}">
                <a16:creationId xmlns:a16="http://schemas.microsoft.com/office/drawing/2014/main" id="{B2238A5E-62DE-1175-6CF1-89AE98234D83}"/>
              </a:ext>
            </a:extLst>
          </p:cNvPr>
          <p:cNvSpPr txBox="1"/>
          <p:nvPr/>
        </p:nvSpPr>
        <p:spPr>
          <a:xfrm>
            <a:off x="3725645" y="4862538"/>
            <a:ext cx="6150391" cy="261610"/>
          </a:xfrm>
          <a:prstGeom prst="rect">
            <a:avLst/>
          </a:prstGeom>
          <a:noFill/>
        </p:spPr>
        <p:txBody>
          <a:bodyPr wrap="square">
            <a:spAutoFit/>
          </a:bodyPr>
          <a:lstStyle/>
          <a:p>
            <a:pPr algn="r"/>
            <a:r>
              <a:rPr lang="en-AU" sz="1100" dirty="0">
                <a:solidFill>
                  <a:schemeClr val="bg1">
                    <a:lumMod val="50000"/>
                  </a:schemeClr>
                </a:solidFill>
              </a:rPr>
              <a:t>Zhou et al., 2024</a:t>
            </a:r>
          </a:p>
        </p:txBody>
      </p:sp>
    </p:spTree>
    <p:extLst>
      <p:ext uri="{BB962C8B-B14F-4D97-AF65-F5344CB8AC3E}">
        <p14:creationId xmlns:p14="http://schemas.microsoft.com/office/powerpoint/2010/main" val="45922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4B99E-42AB-A90E-FB2C-9B235C2CB73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3C491BA-DF03-41FA-B9A0-8A89FE3270CC}"/>
              </a:ext>
            </a:extLst>
          </p:cNvPr>
          <p:cNvSpPr txBox="1"/>
          <p:nvPr/>
        </p:nvSpPr>
        <p:spPr>
          <a:xfrm>
            <a:off x="4154411" y="2440455"/>
            <a:ext cx="7566852" cy="1446550"/>
          </a:xfrm>
          <a:prstGeom prst="rect">
            <a:avLst/>
          </a:prstGeom>
          <a:solidFill>
            <a:schemeClr val="accent6">
              <a:lumMod val="20000"/>
              <a:lumOff val="80000"/>
            </a:schemeClr>
          </a:solidFill>
        </p:spPr>
        <p:txBody>
          <a:bodyPr wrap="square" rtlCol="0">
            <a:spAutoFit/>
          </a:bodyPr>
          <a:lstStyle/>
          <a:p>
            <a:pPr defTabSz="914400">
              <a:buClr>
                <a:srgbClr val="F36D33"/>
              </a:buClr>
              <a:defRPr/>
            </a:pPr>
            <a:r>
              <a:rPr lang="en-US" sz="2200" dirty="0"/>
              <a:t>PCBUs (and leaders) must effectively</a:t>
            </a:r>
          </a:p>
          <a:p>
            <a:pPr marL="342900" indent="-342900">
              <a:buClr>
                <a:srgbClr val="F36D33"/>
              </a:buClr>
              <a:buFont typeface="Wingdings" panose="05000000000000000000" pitchFamily="2" charset="2"/>
              <a:buChar char="ü"/>
              <a:defRPr/>
            </a:pPr>
            <a:r>
              <a:rPr lang="en-US" sz="2200" dirty="0"/>
              <a:t>CCC with principals and workers about matters which impacts them and </a:t>
            </a:r>
          </a:p>
          <a:p>
            <a:pPr marL="342900" indent="-342900">
              <a:buClr>
                <a:srgbClr val="F36D33"/>
              </a:buClr>
              <a:buFont typeface="Wingdings" panose="05000000000000000000" pitchFamily="2" charset="2"/>
              <a:buChar char="ü"/>
              <a:defRPr/>
            </a:pPr>
            <a:r>
              <a:rPr lang="en-US" sz="2200" dirty="0"/>
              <a:t>CCC with all relevant duty holders and </a:t>
            </a:r>
            <a:r>
              <a:rPr lang="en-US" sz="2200" u="sng" dirty="0"/>
              <a:t>entities</a:t>
            </a:r>
            <a:endParaRPr lang="en-US" sz="2200" dirty="0"/>
          </a:p>
        </p:txBody>
      </p:sp>
      <p:pic>
        <p:nvPicPr>
          <p:cNvPr id="3" name="Picture 2">
            <a:extLst>
              <a:ext uri="{FF2B5EF4-FFF2-40B4-BE49-F238E27FC236}">
                <a16:creationId xmlns:a16="http://schemas.microsoft.com/office/drawing/2014/main" id="{D6C7ED18-75BC-F775-132A-59BB4499C2A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269" t="-1818" r="44235" b="1818"/>
          <a:stretch/>
        </p:blipFill>
        <p:spPr>
          <a:xfrm>
            <a:off x="0" y="-127000"/>
            <a:ext cx="3860800" cy="6985000"/>
          </a:xfrm>
          <a:prstGeom prst="rect">
            <a:avLst/>
          </a:prstGeom>
        </p:spPr>
      </p:pic>
      <p:sp>
        <p:nvSpPr>
          <p:cNvPr id="5" name="TextBox 4">
            <a:extLst>
              <a:ext uri="{FF2B5EF4-FFF2-40B4-BE49-F238E27FC236}">
                <a16:creationId xmlns:a16="http://schemas.microsoft.com/office/drawing/2014/main" id="{D5C54755-2D76-9BAE-9831-5D0625567D62}"/>
              </a:ext>
            </a:extLst>
          </p:cNvPr>
          <p:cNvSpPr txBox="1"/>
          <p:nvPr/>
        </p:nvSpPr>
        <p:spPr>
          <a:xfrm>
            <a:off x="3860800" y="353301"/>
            <a:ext cx="8001348" cy="954107"/>
          </a:xfrm>
          <a:prstGeom prst="rect">
            <a:avLst/>
          </a:prstGeom>
          <a:noFill/>
        </p:spPr>
        <p:txBody>
          <a:bodyPr wrap="square">
            <a:spAutoFit/>
          </a:bodyPr>
          <a:lstStyle/>
          <a:p>
            <a:pPr>
              <a:buClr>
                <a:srgbClr val="F36D33"/>
              </a:buClr>
              <a:defRPr/>
            </a:pPr>
            <a:r>
              <a:rPr lang="en-US" sz="2800" dirty="0">
                <a:ln w="3175" cmpd="sng">
                  <a:noFill/>
                </a:ln>
                <a:solidFill>
                  <a:srgbClr val="0055A5"/>
                </a:solidFill>
                <a:latin typeface="Franklin Gothic Book" pitchFamily="34" charset="0"/>
                <a:ea typeface="+mj-ea"/>
                <a:cs typeface="+mj-cs"/>
              </a:rPr>
              <a:t>1. Insist on and practice effective consultation, cooperation and coordination</a:t>
            </a:r>
          </a:p>
        </p:txBody>
      </p:sp>
      <p:sp>
        <p:nvSpPr>
          <p:cNvPr id="4" name="TextBox 3">
            <a:extLst>
              <a:ext uri="{FF2B5EF4-FFF2-40B4-BE49-F238E27FC236}">
                <a16:creationId xmlns:a16="http://schemas.microsoft.com/office/drawing/2014/main" id="{A1B6D3B4-3B08-08CD-168C-77960FAC9D60}"/>
              </a:ext>
            </a:extLst>
          </p:cNvPr>
          <p:cNvSpPr txBox="1"/>
          <p:nvPr/>
        </p:nvSpPr>
        <p:spPr>
          <a:xfrm>
            <a:off x="4154411" y="4210408"/>
            <a:ext cx="7566852" cy="1210004"/>
          </a:xfrm>
          <a:prstGeom prst="rect">
            <a:avLst/>
          </a:prstGeom>
          <a:solidFill>
            <a:schemeClr val="accent6">
              <a:lumMod val="20000"/>
              <a:lumOff val="80000"/>
            </a:schemeClr>
          </a:solidFill>
        </p:spPr>
        <p:txBody>
          <a:bodyPr wrap="square">
            <a:spAutoFit/>
          </a:bodyPr>
          <a:lstStyle/>
          <a:p>
            <a:pPr>
              <a:buClr>
                <a:srgbClr val="F36D33"/>
              </a:buClr>
              <a:defRPr/>
            </a:pPr>
            <a:r>
              <a:rPr lang="en-US" sz="1800" dirty="0"/>
              <a:t>In practice this means they and you should be routinely exchanging information, working together and coordinating to minimise WHS risks (and improve service delivery), especially when </a:t>
            </a:r>
            <a:r>
              <a:rPr lang="en-US" sz="1800" u="sng" dirty="0"/>
              <a:t>multiple PCBUs and entities </a:t>
            </a:r>
            <a:r>
              <a:rPr lang="en-US" sz="1800" dirty="0"/>
              <a:t>share responsibilities or work in the same space.*</a:t>
            </a:r>
          </a:p>
        </p:txBody>
      </p:sp>
    </p:spTree>
    <p:extLst>
      <p:ext uri="{BB962C8B-B14F-4D97-AF65-F5344CB8AC3E}">
        <p14:creationId xmlns:p14="http://schemas.microsoft.com/office/powerpoint/2010/main" val="3697527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8D4798-3439-8216-8DB0-EB78D28B98B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3B3E08-5455-1142-9A82-B51D674B4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48962C7-BAFC-B247-9F6E-666F83B3F42F}"/>
              </a:ext>
            </a:extLst>
          </p:cNvPr>
          <p:cNvSpPr txBox="1"/>
          <p:nvPr/>
        </p:nvSpPr>
        <p:spPr>
          <a:xfrm>
            <a:off x="371402" y="1599708"/>
            <a:ext cx="9435538" cy="4383744"/>
          </a:xfrm>
          <a:prstGeom prst="rect">
            <a:avLst/>
          </a:prstGeom>
          <a:solidFill>
            <a:schemeClr val="accent6">
              <a:lumMod val="20000"/>
              <a:lumOff val="80000"/>
            </a:schemeClr>
          </a:solidFill>
        </p:spPr>
        <p:txBody>
          <a:bodyPr vert="horz" lIns="91440" tIns="45720" rIns="91440" bIns="45720" rtlCol="0">
            <a:noAutofit/>
          </a:bodyPr>
          <a:lstStyle/>
          <a:p>
            <a:pPr marL="457200" indent="-342900">
              <a:lnSpc>
                <a:spcPct val="90000"/>
              </a:lnSpc>
              <a:spcBef>
                <a:spcPts val="1000"/>
              </a:spcBef>
              <a:buFont typeface="Wingdings" panose="05000000000000000000" pitchFamily="2" charset="2"/>
              <a:buChar char="ü"/>
            </a:pPr>
            <a:r>
              <a:rPr lang="en-US" sz="2400" b="1" dirty="0"/>
              <a:t>Task analysis- </a:t>
            </a:r>
            <a:r>
              <a:rPr lang="en-US" sz="2400" dirty="0"/>
              <a:t>document your key current and planned activities or tasks</a:t>
            </a:r>
          </a:p>
          <a:p>
            <a:pPr marL="457200" indent="-342900">
              <a:lnSpc>
                <a:spcPct val="90000"/>
              </a:lnSpc>
              <a:spcBef>
                <a:spcPts val="1000"/>
              </a:spcBef>
              <a:buFont typeface="Wingdings" panose="05000000000000000000" pitchFamily="2" charset="2"/>
              <a:buChar char="ü"/>
            </a:pPr>
            <a:r>
              <a:rPr lang="en-US" sz="2400" dirty="0"/>
              <a:t> Systematically consider the factors and risks that directly and indirectly makes it harder to do your work safely and well</a:t>
            </a:r>
          </a:p>
          <a:p>
            <a:pPr marL="914400" lvl="1" indent="-342900">
              <a:lnSpc>
                <a:spcPct val="90000"/>
              </a:lnSpc>
              <a:spcBef>
                <a:spcPts val="1000"/>
              </a:spcBef>
              <a:buFont typeface="Wingdings" panose="05000000000000000000" pitchFamily="2" charset="2"/>
              <a:buChar char="ü"/>
            </a:pPr>
            <a:r>
              <a:rPr lang="en-US" sz="2400" dirty="0"/>
              <a:t>Which are </a:t>
            </a:r>
            <a:r>
              <a:rPr lang="en-US" sz="2400" i="1" dirty="0"/>
              <a:t>outside</a:t>
            </a:r>
            <a:r>
              <a:rPr lang="en-US" sz="2400" dirty="0"/>
              <a:t> your control but where others could lobby for reform </a:t>
            </a:r>
            <a:r>
              <a:rPr lang="en-US" sz="2000" dirty="0"/>
              <a:t>(AEU, ACTAP, HSRs, school community etc.)</a:t>
            </a:r>
            <a:endParaRPr lang="en-US" sz="2400" dirty="0"/>
          </a:p>
          <a:p>
            <a:pPr marL="914400" lvl="1" indent="-342900">
              <a:lnSpc>
                <a:spcPct val="90000"/>
              </a:lnSpc>
              <a:spcBef>
                <a:spcPts val="1000"/>
              </a:spcBef>
              <a:buFont typeface="Wingdings" panose="05000000000000000000" pitchFamily="2" charset="2"/>
              <a:buChar char="ü"/>
            </a:pPr>
            <a:r>
              <a:rPr lang="en-US" sz="2400" dirty="0"/>
              <a:t>Which do you have </a:t>
            </a:r>
            <a:r>
              <a:rPr lang="en-US" sz="2400" i="1" dirty="0"/>
              <a:t>control </a:t>
            </a:r>
            <a:r>
              <a:rPr lang="en-US" sz="2400" dirty="0"/>
              <a:t>over - put your energy into what you can influence and control </a:t>
            </a:r>
          </a:p>
          <a:p>
            <a:pPr marL="457200" indent="-342900">
              <a:lnSpc>
                <a:spcPct val="90000"/>
              </a:lnSpc>
              <a:spcBef>
                <a:spcPts val="1000"/>
              </a:spcBef>
              <a:buFont typeface="Wingdings" panose="05000000000000000000" pitchFamily="2" charset="2"/>
              <a:buChar char="ü"/>
            </a:pPr>
            <a:r>
              <a:rPr lang="en-US" sz="2400" b="1" dirty="0"/>
              <a:t>Keep a record of your WHS risks </a:t>
            </a:r>
            <a:r>
              <a:rPr lang="en-US" sz="2400" dirty="0"/>
              <a:t>and keep asking your EL what your PCBU is doing to help manage these</a:t>
            </a:r>
          </a:p>
        </p:txBody>
      </p:sp>
      <p:sp>
        <p:nvSpPr>
          <p:cNvPr id="7" name="TextBox 6">
            <a:extLst>
              <a:ext uri="{FF2B5EF4-FFF2-40B4-BE49-F238E27FC236}">
                <a16:creationId xmlns:a16="http://schemas.microsoft.com/office/drawing/2014/main" id="{9CF6D2C3-DD0D-F6C9-5BC6-FE634A51A1A2}"/>
              </a:ext>
            </a:extLst>
          </p:cNvPr>
          <p:cNvSpPr txBox="1"/>
          <p:nvPr/>
        </p:nvSpPr>
        <p:spPr>
          <a:xfrm>
            <a:off x="371402" y="493549"/>
            <a:ext cx="9435538" cy="953759"/>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2800" dirty="0">
                <a:solidFill>
                  <a:srgbClr val="0055A5"/>
                </a:solidFill>
                <a:latin typeface="Franklin Gothic Book" pitchFamily="34" charset="0"/>
              </a:rPr>
              <a:t>2. Knowledge allows better self advocacy</a:t>
            </a:r>
          </a:p>
        </p:txBody>
      </p:sp>
      <p:pic>
        <p:nvPicPr>
          <p:cNvPr id="5" name="Picture 4">
            <a:extLst>
              <a:ext uri="{FF2B5EF4-FFF2-40B4-BE49-F238E27FC236}">
                <a16:creationId xmlns:a16="http://schemas.microsoft.com/office/drawing/2014/main" id="{AB0C945C-DB7B-E75F-E64C-1BECA9B75D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774" r="23774" b="12755"/>
          <a:stretch/>
        </p:blipFill>
        <p:spPr>
          <a:xfrm>
            <a:off x="9594937" y="0"/>
            <a:ext cx="5189888"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8199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C80881-C44C-7E9B-7995-8942528158F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4E34CF9-22D2-E281-E666-C8F714BFF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2635D01-F263-FF9A-3D17-A5851CB110B8}"/>
              </a:ext>
            </a:extLst>
          </p:cNvPr>
          <p:cNvSpPr txBox="1"/>
          <p:nvPr/>
        </p:nvSpPr>
        <p:spPr>
          <a:xfrm>
            <a:off x="493428" y="1118517"/>
            <a:ext cx="8109743" cy="2831313"/>
          </a:xfrm>
          <a:prstGeom prst="rect">
            <a:avLst/>
          </a:prstGeom>
          <a:solidFill>
            <a:schemeClr val="accent6">
              <a:lumMod val="20000"/>
              <a:lumOff val="80000"/>
            </a:schemeClr>
          </a:solidFill>
        </p:spPr>
        <p:txBody>
          <a:bodyPr vert="horz" lIns="91440" tIns="45720" rIns="91440" bIns="45720" rtlCol="0">
            <a:noAutofit/>
          </a:bodyPr>
          <a:lstStyle/>
          <a:p>
            <a:pPr marL="457200" indent="-342900">
              <a:lnSpc>
                <a:spcPct val="90000"/>
              </a:lnSpc>
              <a:spcBef>
                <a:spcPts val="1000"/>
              </a:spcBef>
              <a:buFont typeface="Wingdings" panose="05000000000000000000" pitchFamily="2" charset="2"/>
              <a:buChar char="ü"/>
            </a:pPr>
            <a:r>
              <a:rPr lang="en-US" sz="2000" dirty="0"/>
              <a:t>List your major tasks: describe scope, deliverables, timing, responsibilities etc.</a:t>
            </a:r>
          </a:p>
          <a:p>
            <a:pPr marL="457200" indent="-342900">
              <a:lnSpc>
                <a:spcPct val="90000"/>
              </a:lnSpc>
              <a:spcBef>
                <a:spcPts val="1000"/>
              </a:spcBef>
              <a:buFont typeface="Wingdings" panose="05000000000000000000" pitchFamily="2" charset="2"/>
              <a:buChar char="ü"/>
            </a:pPr>
            <a:r>
              <a:rPr lang="en-US" sz="2000" dirty="0"/>
              <a:t>Balance start and due dates for all your projects </a:t>
            </a:r>
          </a:p>
          <a:p>
            <a:pPr marL="457200" indent="-342900">
              <a:lnSpc>
                <a:spcPct val="90000"/>
              </a:lnSpc>
              <a:spcBef>
                <a:spcPts val="1000"/>
              </a:spcBef>
              <a:buFont typeface="Wingdings" panose="05000000000000000000" pitchFamily="2" charset="2"/>
              <a:buChar char="ü"/>
            </a:pPr>
            <a:r>
              <a:rPr lang="en-US" sz="2000" dirty="0"/>
              <a:t>Order monthly, weekly and daily priorities focus on the Do categories first </a:t>
            </a:r>
          </a:p>
          <a:p>
            <a:pPr marL="457200" indent="-342900">
              <a:lnSpc>
                <a:spcPct val="90000"/>
              </a:lnSpc>
              <a:spcBef>
                <a:spcPts val="1000"/>
              </a:spcBef>
              <a:buFont typeface="Wingdings" panose="05000000000000000000" pitchFamily="2" charset="2"/>
              <a:buChar char="ü"/>
            </a:pPr>
            <a:r>
              <a:rPr lang="en-US" sz="2000" dirty="0"/>
              <a:t>Manage your sense of being overwhelmed: break large tasks into sub tasks to help plan your daily or weekly loads</a:t>
            </a:r>
          </a:p>
          <a:p>
            <a:pPr marL="457200" indent="-342900">
              <a:lnSpc>
                <a:spcPct val="90000"/>
              </a:lnSpc>
              <a:spcBef>
                <a:spcPts val="1000"/>
              </a:spcBef>
              <a:buFont typeface="Wingdings" panose="05000000000000000000" pitchFamily="2" charset="2"/>
              <a:buChar char="ü"/>
            </a:pPr>
            <a:r>
              <a:rPr lang="en-US" sz="2000" dirty="0"/>
              <a:t>Practice saying No</a:t>
            </a:r>
          </a:p>
        </p:txBody>
      </p:sp>
      <p:sp>
        <p:nvSpPr>
          <p:cNvPr id="7" name="TextBox 6">
            <a:extLst>
              <a:ext uri="{FF2B5EF4-FFF2-40B4-BE49-F238E27FC236}">
                <a16:creationId xmlns:a16="http://schemas.microsoft.com/office/drawing/2014/main" id="{F8ECC669-BA5C-E518-0B5B-F2E87C50F4D7}"/>
              </a:ext>
            </a:extLst>
          </p:cNvPr>
          <p:cNvSpPr txBox="1"/>
          <p:nvPr/>
        </p:nvSpPr>
        <p:spPr>
          <a:xfrm>
            <a:off x="571905" y="212168"/>
            <a:ext cx="8202083" cy="69418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2800" dirty="0">
                <a:solidFill>
                  <a:srgbClr val="0055A5"/>
                </a:solidFill>
                <a:latin typeface="Franklin Gothic Book" pitchFamily="34" charset="0"/>
              </a:rPr>
              <a:t>3. Understand, prioritise and schedule your key tasks</a:t>
            </a:r>
          </a:p>
        </p:txBody>
      </p:sp>
      <p:pic>
        <p:nvPicPr>
          <p:cNvPr id="14" name="Picture 13">
            <a:extLst>
              <a:ext uri="{FF2B5EF4-FFF2-40B4-BE49-F238E27FC236}">
                <a16:creationId xmlns:a16="http://schemas.microsoft.com/office/drawing/2014/main" id="{FC6329DB-A95E-B0B2-C5D1-9B7893B334D7}"/>
              </a:ext>
            </a:extLst>
          </p:cNvPr>
          <p:cNvPicPr>
            <a:picLocks noChangeAspect="1"/>
          </p:cNvPicPr>
          <p:nvPr/>
        </p:nvPicPr>
        <p:blipFill>
          <a:blip r:embed="rId3"/>
          <a:srcRect l="26176" t="20997" r="48555" b="34302"/>
          <a:stretch/>
        </p:blipFill>
        <p:spPr>
          <a:xfrm>
            <a:off x="8701417" y="1769416"/>
            <a:ext cx="3490583" cy="3319167"/>
          </a:xfrm>
          <a:prstGeom prst="rect">
            <a:avLst/>
          </a:prstGeom>
        </p:spPr>
      </p:pic>
      <p:sp>
        <p:nvSpPr>
          <p:cNvPr id="4" name="TextBox 3">
            <a:extLst>
              <a:ext uri="{FF2B5EF4-FFF2-40B4-BE49-F238E27FC236}">
                <a16:creationId xmlns:a16="http://schemas.microsoft.com/office/drawing/2014/main" id="{BF2C9E1B-35D4-CD96-FCD9-EE237CD2C347}"/>
              </a:ext>
            </a:extLst>
          </p:cNvPr>
          <p:cNvSpPr txBox="1"/>
          <p:nvPr/>
        </p:nvSpPr>
        <p:spPr>
          <a:xfrm>
            <a:off x="8921279" y="1426181"/>
            <a:ext cx="3050857" cy="343235"/>
          </a:xfrm>
          <a:prstGeom prst="rect">
            <a:avLst/>
          </a:prstGeom>
          <a:noFill/>
        </p:spPr>
        <p:txBody>
          <a:bodyPr wrap="square">
            <a:spAutoFit/>
          </a:bodyPr>
          <a:lstStyle/>
          <a:p>
            <a:pPr marL="114300">
              <a:lnSpc>
                <a:spcPct val="90000"/>
              </a:lnSpc>
              <a:spcBef>
                <a:spcPts val="1000"/>
              </a:spcBef>
            </a:pPr>
            <a:r>
              <a:rPr lang="en-US" sz="1800" b="0" i="0" u="none" strike="noStrike" dirty="0">
                <a:solidFill>
                  <a:srgbClr val="124395"/>
                </a:solidFill>
                <a:effectLst/>
                <a:hlinkClick r:id="rId4"/>
              </a:rPr>
              <a:t>Eisenhower Decision Matrix</a:t>
            </a:r>
            <a:endParaRPr lang="en-US" sz="1800" u="none" strike="noStrike" dirty="0">
              <a:solidFill>
                <a:srgbClr val="3F4048"/>
              </a:solidFill>
            </a:endParaRPr>
          </a:p>
        </p:txBody>
      </p:sp>
      <p:sp>
        <p:nvSpPr>
          <p:cNvPr id="9" name="TextBox 8">
            <a:extLst>
              <a:ext uri="{FF2B5EF4-FFF2-40B4-BE49-F238E27FC236}">
                <a16:creationId xmlns:a16="http://schemas.microsoft.com/office/drawing/2014/main" id="{2E21190E-5826-2FB2-C9F4-0B7889914D4B}"/>
              </a:ext>
            </a:extLst>
          </p:cNvPr>
          <p:cNvSpPr txBox="1"/>
          <p:nvPr/>
        </p:nvSpPr>
        <p:spPr>
          <a:xfrm>
            <a:off x="447257" y="4192015"/>
            <a:ext cx="8202083" cy="2223750"/>
          </a:xfrm>
          <a:prstGeom prst="rect">
            <a:avLst/>
          </a:prstGeom>
          <a:solidFill>
            <a:schemeClr val="accent6">
              <a:lumMod val="20000"/>
              <a:lumOff val="80000"/>
            </a:schemeClr>
          </a:solidFill>
        </p:spPr>
        <p:txBody>
          <a:bodyPr wrap="square">
            <a:spAutoFit/>
          </a:bodyPr>
          <a:lstStyle/>
          <a:p>
            <a:pPr marL="457200" indent="-342900">
              <a:lnSpc>
                <a:spcPct val="90000"/>
              </a:lnSpc>
              <a:spcBef>
                <a:spcPts val="1000"/>
              </a:spcBef>
              <a:buFont typeface="Wingdings" panose="05000000000000000000" pitchFamily="2" charset="2"/>
              <a:buChar char="ü"/>
            </a:pPr>
            <a:r>
              <a:rPr lang="en-US" dirty="0"/>
              <a:t>Clearly signal to others your broad priorities and how you will allocate your time </a:t>
            </a:r>
          </a:p>
          <a:p>
            <a:pPr marL="457200" indent="-342900">
              <a:lnSpc>
                <a:spcPct val="90000"/>
              </a:lnSpc>
              <a:spcBef>
                <a:spcPts val="1000"/>
              </a:spcBef>
              <a:buFont typeface="Wingdings" panose="05000000000000000000" pitchFamily="2" charset="2"/>
              <a:buChar char="ü"/>
            </a:pPr>
            <a:r>
              <a:rPr lang="en-US" sz="1800" dirty="0"/>
              <a:t>If you need others’ help</a:t>
            </a:r>
          </a:p>
          <a:p>
            <a:pPr marL="914400" lvl="1" indent="-342900">
              <a:lnSpc>
                <a:spcPct val="90000"/>
              </a:lnSpc>
              <a:spcBef>
                <a:spcPts val="1000"/>
              </a:spcBef>
              <a:buFont typeface="Wingdings" panose="05000000000000000000" pitchFamily="2" charset="2"/>
              <a:buChar char="ü"/>
            </a:pPr>
            <a:r>
              <a:rPr lang="en-US" dirty="0"/>
              <a:t>Match the right people to the task (their skills, experience and availability)</a:t>
            </a:r>
          </a:p>
          <a:p>
            <a:pPr marL="914400" lvl="1" indent="-342900">
              <a:lnSpc>
                <a:spcPct val="90000"/>
              </a:lnSpc>
              <a:spcBef>
                <a:spcPts val="1000"/>
              </a:spcBef>
              <a:buFont typeface="Wingdings" panose="05000000000000000000" pitchFamily="2" charset="2"/>
              <a:buChar char="ü"/>
            </a:pPr>
            <a:r>
              <a:rPr lang="en-US" sz="1800" dirty="0"/>
              <a:t>Let them know why you’re asking/assigning it (done well it can enhance their role clarity, sense of purpose and mastery opportunities)</a:t>
            </a:r>
          </a:p>
        </p:txBody>
      </p:sp>
    </p:spTree>
    <p:extLst>
      <p:ext uri="{BB962C8B-B14F-4D97-AF65-F5344CB8AC3E}">
        <p14:creationId xmlns:p14="http://schemas.microsoft.com/office/powerpoint/2010/main" val="175558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71B57C-049C-8376-A4A6-E39DA756C72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824B59D-A3E6-3040-D29A-56DA7E3A8E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C80D32B-9BFC-0113-0217-C35B213AE491}"/>
              </a:ext>
            </a:extLst>
          </p:cNvPr>
          <p:cNvSpPr txBox="1"/>
          <p:nvPr/>
        </p:nvSpPr>
        <p:spPr>
          <a:xfrm>
            <a:off x="4647858" y="2508332"/>
            <a:ext cx="7280440" cy="2587543"/>
          </a:xfrm>
          <a:prstGeom prst="rect">
            <a:avLst/>
          </a:prstGeom>
          <a:solidFill>
            <a:schemeClr val="accent6">
              <a:lumMod val="20000"/>
              <a:lumOff val="80000"/>
            </a:schemeClr>
          </a:solidFill>
        </p:spPr>
        <p:txBody>
          <a:bodyPr vert="horz" lIns="91440" tIns="45720" rIns="91440" bIns="45720" rtlCol="0">
            <a:noAutofit/>
          </a:bodyPr>
          <a:lstStyle/>
          <a:p>
            <a:pPr marL="457200" indent="-342900">
              <a:lnSpc>
                <a:spcPct val="90000"/>
              </a:lnSpc>
              <a:spcBef>
                <a:spcPts val="1000"/>
              </a:spcBef>
              <a:buFont typeface="Wingdings" panose="05000000000000000000" pitchFamily="2" charset="2"/>
              <a:buChar char="ü"/>
            </a:pPr>
            <a:r>
              <a:rPr lang="en-US" sz="2000" dirty="0"/>
              <a:t>Schedule urgent, important and difficult tasks to when </a:t>
            </a:r>
            <a:r>
              <a:rPr lang="en-US" sz="2000" i="1" dirty="0"/>
              <a:t>you</a:t>
            </a:r>
            <a:r>
              <a:rPr lang="en-US" sz="2000" dirty="0"/>
              <a:t> are most likely to be alert </a:t>
            </a:r>
          </a:p>
          <a:p>
            <a:pPr marL="457200" indent="-342900">
              <a:lnSpc>
                <a:spcPct val="90000"/>
              </a:lnSpc>
              <a:spcBef>
                <a:spcPts val="1000"/>
              </a:spcBef>
              <a:buFont typeface="Wingdings" panose="05000000000000000000" pitchFamily="2" charset="2"/>
              <a:buChar char="ü"/>
            </a:pPr>
            <a:r>
              <a:rPr lang="en-US" sz="2000" dirty="0"/>
              <a:t>Time block/auto schedule each day/week times to</a:t>
            </a:r>
          </a:p>
          <a:p>
            <a:pPr marL="914400" lvl="1" indent="-342900">
              <a:lnSpc>
                <a:spcPct val="90000"/>
              </a:lnSpc>
              <a:spcBef>
                <a:spcPts val="1000"/>
              </a:spcBef>
              <a:buFont typeface="Wingdings" panose="05000000000000000000" pitchFamily="2" charset="2"/>
              <a:buChar char="ü"/>
            </a:pPr>
            <a:r>
              <a:rPr lang="en-US" sz="2000" dirty="0"/>
              <a:t>Concentrate on highly complex or unfamiliar important tasks </a:t>
            </a:r>
            <a:r>
              <a:rPr lang="en-US" sz="2000" dirty="0">
                <a:solidFill>
                  <a:schemeClr val="accent4">
                    <a:lumMod val="75000"/>
                  </a:schemeClr>
                </a:solidFill>
              </a:rPr>
              <a:t>(make these email and meeting free) </a:t>
            </a:r>
          </a:p>
          <a:p>
            <a:pPr marL="914400" lvl="1" indent="-342900">
              <a:lnSpc>
                <a:spcPct val="90000"/>
              </a:lnSpc>
              <a:spcBef>
                <a:spcPts val="1000"/>
              </a:spcBef>
              <a:buFont typeface="Wingdings" panose="05000000000000000000" pitchFamily="2" charset="2"/>
              <a:buChar char="ü"/>
            </a:pPr>
            <a:r>
              <a:rPr lang="en-US" sz="2000" dirty="0"/>
              <a:t>Complete boring but necessary tasks</a:t>
            </a:r>
          </a:p>
          <a:p>
            <a:pPr marL="571500" lvl="1">
              <a:lnSpc>
                <a:spcPct val="90000"/>
              </a:lnSpc>
              <a:spcBef>
                <a:spcPts val="1000"/>
              </a:spcBef>
            </a:pPr>
            <a:br>
              <a:rPr lang="en-US" sz="2000" dirty="0"/>
            </a:br>
            <a:endParaRPr lang="en-US" sz="2000" dirty="0"/>
          </a:p>
        </p:txBody>
      </p:sp>
      <p:sp>
        <p:nvSpPr>
          <p:cNvPr id="7" name="TextBox 6">
            <a:extLst>
              <a:ext uri="{FF2B5EF4-FFF2-40B4-BE49-F238E27FC236}">
                <a16:creationId xmlns:a16="http://schemas.microsoft.com/office/drawing/2014/main" id="{F1DE1A14-ADC1-ACA0-C758-604C36C6CD3A}"/>
              </a:ext>
            </a:extLst>
          </p:cNvPr>
          <p:cNvSpPr txBox="1"/>
          <p:nvPr/>
        </p:nvSpPr>
        <p:spPr>
          <a:xfrm>
            <a:off x="4574058" y="260150"/>
            <a:ext cx="7166838" cy="9537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2800" dirty="0">
                <a:solidFill>
                  <a:srgbClr val="0055A5"/>
                </a:solidFill>
                <a:latin typeface="Franklin Gothic Book" pitchFamily="34" charset="0"/>
              </a:rPr>
              <a:t>4. Practice time blocking</a:t>
            </a:r>
          </a:p>
        </p:txBody>
      </p:sp>
      <p:pic>
        <p:nvPicPr>
          <p:cNvPr id="5" name="Picture 4">
            <a:extLst>
              <a:ext uri="{FF2B5EF4-FFF2-40B4-BE49-F238E27FC236}">
                <a16:creationId xmlns:a16="http://schemas.microsoft.com/office/drawing/2014/main" id="{AB5E8FB1-FDC9-4F9C-7F96-D111BCA104E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272" r="7272"/>
          <a:stretch/>
        </p:blipFill>
        <p:spPr>
          <a:xfrm flipH="1">
            <a:off x="-7126" y="0"/>
            <a:ext cx="4581183" cy="693735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6EC4F5F9-1F42-C746-C8CA-13A5FAF08ED5}"/>
              </a:ext>
            </a:extLst>
          </p:cNvPr>
          <p:cNvSpPr txBox="1"/>
          <p:nvPr/>
        </p:nvSpPr>
        <p:spPr>
          <a:xfrm>
            <a:off x="8478238" y="6988157"/>
            <a:ext cx="5928457" cy="230832"/>
          </a:xfrm>
          <a:prstGeom prst="rect">
            <a:avLst/>
          </a:prstGeom>
          <a:noFill/>
        </p:spPr>
        <p:txBody>
          <a:bodyPr wrap="square" rtlCol="0">
            <a:spAutoFit/>
          </a:bodyPr>
          <a:lstStyle/>
          <a:p>
            <a:r>
              <a:rPr lang="en-AU" sz="900" dirty="0">
                <a:hlinkClick r:id="rId4" tooltip="https://efs-eternally.tistory.com/24"/>
              </a:rPr>
              <a:t>This Photo</a:t>
            </a:r>
            <a:r>
              <a:rPr lang="en-AU" sz="900" dirty="0"/>
              <a:t> by Unknown Author is licensed under </a:t>
            </a:r>
            <a:r>
              <a:rPr lang="en-AU" sz="900" dirty="0">
                <a:hlinkClick r:id="rId5" tooltip="https://creativecommons.org/licenses/by-nc-nd/3.0/"/>
              </a:rPr>
              <a:t>CC BY-NC-ND</a:t>
            </a:r>
            <a:endParaRPr lang="en-AU" sz="900" dirty="0"/>
          </a:p>
        </p:txBody>
      </p:sp>
      <p:sp>
        <p:nvSpPr>
          <p:cNvPr id="6" name="TextBox 5">
            <a:extLst>
              <a:ext uri="{FF2B5EF4-FFF2-40B4-BE49-F238E27FC236}">
                <a16:creationId xmlns:a16="http://schemas.microsoft.com/office/drawing/2014/main" id="{D52B49EB-0989-3843-07D2-2408CA1645FA}"/>
              </a:ext>
            </a:extLst>
          </p:cNvPr>
          <p:cNvSpPr txBox="1"/>
          <p:nvPr/>
        </p:nvSpPr>
        <p:spPr>
          <a:xfrm>
            <a:off x="4530472" y="1344066"/>
            <a:ext cx="7210424" cy="841834"/>
          </a:xfrm>
          <a:prstGeom prst="rect">
            <a:avLst/>
          </a:prstGeom>
          <a:noFill/>
        </p:spPr>
        <p:txBody>
          <a:bodyPr wrap="square">
            <a:spAutoFit/>
          </a:bodyPr>
          <a:lstStyle/>
          <a:p>
            <a:pPr marL="114300">
              <a:lnSpc>
                <a:spcPct val="90000"/>
              </a:lnSpc>
              <a:spcBef>
                <a:spcPts val="1000"/>
              </a:spcBef>
            </a:pPr>
            <a:r>
              <a:rPr lang="en-US" i="1" dirty="0"/>
              <a:t>Alertness fluctuates with circadian rhythm and individual chronotypes (e.g., morning larks vs. night owls).  Generally, there is a natural dip in alertness during the afternoon. </a:t>
            </a:r>
          </a:p>
        </p:txBody>
      </p:sp>
    </p:spTree>
    <p:extLst>
      <p:ext uri="{BB962C8B-B14F-4D97-AF65-F5344CB8AC3E}">
        <p14:creationId xmlns:p14="http://schemas.microsoft.com/office/powerpoint/2010/main" val="28743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7F6F07-F0FE-5EA7-4CD9-C4840537CBC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166037F-1C0A-C510-4B92-E232780ED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DC25914-EEAC-3A53-C31B-BA449DCA3A8D}"/>
              </a:ext>
            </a:extLst>
          </p:cNvPr>
          <p:cNvSpPr txBox="1"/>
          <p:nvPr/>
        </p:nvSpPr>
        <p:spPr>
          <a:xfrm>
            <a:off x="692049" y="2310284"/>
            <a:ext cx="9280626" cy="2237431"/>
          </a:xfrm>
          <a:prstGeom prst="rect">
            <a:avLst/>
          </a:prstGeom>
          <a:solidFill>
            <a:schemeClr val="accent6">
              <a:lumMod val="20000"/>
              <a:lumOff val="80000"/>
            </a:schemeClr>
          </a:solidFill>
        </p:spPr>
        <p:txBody>
          <a:bodyPr vert="horz" lIns="91440" tIns="45720" rIns="91440" bIns="45720" rtlCol="0">
            <a:noAutofit/>
          </a:bodyPr>
          <a:lstStyle/>
          <a:p>
            <a:pPr marL="457200" indent="-342900">
              <a:lnSpc>
                <a:spcPct val="90000"/>
              </a:lnSpc>
              <a:spcBef>
                <a:spcPts val="1000"/>
              </a:spcBef>
              <a:buFont typeface="Wingdings" panose="05000000000000000000" pitchFamily="2" charset="2"/>
              <a:buChar char="ü"/>
            </a:pPr>
            <a:r>
              <a:rPr lang="en-US" sz="2400" dirty="0">
                <a:solidFill>
                  <a:srgbClr val="3F4048"/>
                </a:solidFill>
              </a:rPr>
              <a:t>Call out unreasonable timeframes and expectations </a:t>
            </a:r>
          </a:p>
          <a:p>
            <a:pPr marL="457200" indent="-342900">
              <a:lnSpc>
                <a:spcPct val="90000"/>
              </a:lnSpc>
              <a:spcBef>
                <a:spcPts val="1000"/>
              </a:spcBef>
              <a:buFont typeface="Wingdings" panose="05000000000000000000" pitchFamily="2" charset="2"/>
              <a:buChar char="ü"/>
            </a:pPr>
            <a:r>
              <a:rPr lang="en-US" sz="2400" dirty="0">
                <a:solidFill>
                  <a:srgbClr val="3F4048"/>
                </a:solidFill>
              </a:rPr>
              <a:t>D</a:t>
            </a:r>
            <a:r>
              <a:rPr lang="en-US" sz="2400" u="none" strike="noStrike" dirty="0">
                <a:solidFill>
                  <a:srgbClr val="3F4048"/>
                </a:solidFill>
              </a:rPr>
              <a:t>o not promise to</a:t>
            </a:r>
            <a:r>
              <a:rPr lang="en-US" sz="2400" dirty="0">
                <a:solidFill>
                  <a:srgbClr val="3F4048"/>
                </a:solidFill>
              </a:rPr>
              <a:t> d</a:t>
            </a:r>
            <a:r>
              <a:rPr lang="en-US" sz="2400" u="none" strike="noStrike" dirty="0">
                <a:solidFill>
                  <a:srgbClr val="3F4048"/>
                </a:solidFill>
              </a:rPr>
              <a:t>eliver in unrealistic timeframes or where there is inadequate information and resources </a:t>
            </a:r>
          </a:p>
          <a:p>
            <a:pPr marL="457200" indent="-342900">
              <a:lnSpc>
                <a:spcPct val="90000"/>
              </a:lnSpc>
              <a:spcBef>
                <a:spcPts val="1000"/>
              </a:spcBef>
              <a:buFont typeface="Wingdings" panose="05000000000000000000" pitchFamily="2" charset="2"/>
              <a:buChar char="ü"/>
            </a:pPr>
            <a:r>
              <a:rPr lang="en-US" sz="2400" dirty="0">
                <a:solidFill>
                  <a:srgbClr val="3F4048"/>
                </a:solidFill>
              </a:rPr>
              <a:t>Signal to ELs, staff and colleagues your intention to strive for </a:t>
            </a:r>
            <a:r>
              <a:rPr lang="en-US" sz="2400" i="1" dirty="0">
                <a:solidFill>
                  <a:srgbClr val="3F4048"/>
                </a:solidFill>
              </a:rPr>
              <a:t>quality</a:t>
            </a:r>
            <a:r>
              <a:rPr lang="en-US" sz="2400" dirty="0">
                <a:solidFill>
                  <a:srgbClr val="3F4048"/>
                </a:solidFill>
              </a:rPr>
              <a:t> not speed   </a:t>
            </a:r>
          </a:p>
        </p:txBody>
      </p:sp>
      <p:sp>
        <p:nvSpPr>
          <p:cNvPr id="7" name="TextBox 6">
            <a:extLst>
              <a:ext uri="{FF2B5EF4-FFF2-40B4-BE49-F238E27FC236}">
                <a16:creationId xmlns:a16="http://schemas.microsoft.com/office/drawing/2014/main" id="{06A4E82A-E0EA-81CE-BD00-21B70AF40E9F}"/>
              </a:ext>
            </a:extLst>
          </p:cNvPr>
          <p:cNvSpPr txBox="1"/>
          <p:nvPr/>
        </p:nvSpPr>
        <p:spPr>
          <a:xfrm>
            <a:off x="629184" y="511777"/>
            <a:ext cx="9406356" cy="9537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2800" dirty="0">
                <a:solidFill>
                  <a:srgbClr val="0055A5"/>
                </a:solidFill>
                <a:latin typeface="Franklin Gothic Book" pitchFamily="34" charset="0"/>
              </a:rPr>
              <a:t>5. Aim for quality not speed</a:t>
            </a:r>
          </a:p>
        </p:txBody>
      </p:sp>
      <p:sp>
        <p:nvSpPr>
          <p:cNvPr id="4" name="TextBox 3">
            <a:extLst>
              <a:ext uri="{FF2B5EF4-FFF2-40B4-BE49-F238E27FC236}">
                <a16:creationId xmlns:a16="http://schemas.microsoft.com/office/drawing/2014/main" id="{FA8D17D2-38FB-9508-22AF-4D0B74684A21}"/>
              </a:ext>
            </a:extLst>
          </p:cNvPr>
          <p:cNvSpPr txBox="1"/>
          <p:nvPr/>
        </p:nvSpPr>
        <p:spPr>
          <a:xfrm>
            <a:off x="525489" y="1386382"/>
            <a:ext cx="9370125" cy="646331"/>
          </a:xfrm>
          <a:prstGeom prst="rect">
            <a:avLst/>
          </a:prstGeom>
          <a:noFill/>
        </p:spPr>
        <p:txBody>
          <a:bodyPr wrap="square">
            <a:spAutoFit/>
          </a:bodyPr>
          <a:lstStyle/>
          <a:p>
            <a:pPr marL="114300">
              <a:lnSpc>
                <a:spcPct val="90000"/>
              </a:lnSpc>
              <a:spcBef>
                <a:spcPts val="1000"/>
              </a:spcBef>
            </a:pPr>
            <a:r>
              <a:rPr lang="en-US" sz="2000" dirty="0">
                <a:latin typeface="Franklin Gothic Book" pitchFamily="34" charset="0"/>
              </a:rPr>
              <a:t>‘High-performing people often struggle because they try to do too much and say yes when they should be saying no or not just yet.’ </a:t>
            </a:r>
          </a:p>
        </p:txBody>
      </p:sp>
    </p:spTree>
    <p:extLst>
      <p:ext uri="{BB962C8B-B14F-4D97-AF65-F5344CB8AC3E}">
        <p14:creationId xmlns:p14="http://schemas.microsoft.com/office/powerpoint/2010/main" val="3529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D006BB-8FC6-9D39-3223-C8935252C5BC}"/>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43CA295-7ED6-31D0-87FB-2FDEF3F46055}"/>
              </a:ext>
            </a:extLst>
          </p:cNvPr>
          <p:cNvSpPr txBox="1"/>
          <p:nvPr/>
        </p:nvSpPr>
        <p:spPr>
          <a:xfrm>
            <a:off x="5425748" y="1138695"/>
            <a:ext cx="5499487" cy="1869899"/>
          </a:xfrm>
          <a:prstGeom prst="rect">
            <a:avLst/>
          </a:prstGeom>
        </p:spPr>
        <p:txBody>
          <a:bodyPr vert="horz" lIns="91440" tIns="45720" rIns="91440" bIns="45720" rtlCol="0" anchor="ctr">
            <a:normAutofit/>
          </a:bodyPr>
          <a:lstStyle/>
          <a:p>
            <a:pPr algn="ctr">
              <a:spcAft>
                <a:spcPts val="600"/>
              </a:spcAft>
            </a:pPr>
            <a:r>
              <a:rPr lang="en-AU" sz="2400" dirty="0">
                <a:ln w="3175" cmpd="sng">
                  <a:noFill/>
                </a:ln>
                <a:latin typeface="Franklin Gothic Book" pitchFamily="34" charset="0"/>
                <a:ea typeface="+mj-ea"/>
                <a:cs typeface="+mj-cs"/>
              </a:rPr>
              <a:t>Your employer’s obligation to provide high quality education never overrides their legal duty to protect </a:t>
            </a:r>
            <a:r>
              <a:rPr lang="en-AU" sz="2400" i="1" dirty="0">
                <a:ln w="3175" cmpd="sng">
                  <a:noFill/>
                </a:ln>
                <a:latin typeface="Franklin Gothic Book" pitchFamily="34" charset="0"/>
                <a:ea typeface="+mj-ea"/>
                <a:cs typeface="+mj-cs"/>
              </a:rPr>
              <a:t>your</a:t>
            </a:r>
            <a:r>
              <a:rPr lang="en-AU" sz="2400" dirty="0">
                <a:ln w="3175" cmpd="sng">
                  <a:noFill/>
                </a:ln>
                <a:latin typeface="Franklin Gothic Book" pitchFamily="34" charset="0"/>
                <a:ea typeface="+mj-ea"/>
                <a:cs typeface="+mj-cs"/>
              </a:rPr>
              <a:t> health and safety!</a:t>
            </a:r>
            <a:r>
              <a:rPr lang="en-US" sz="2400" dirty="0">
                <a:ln w="3175" cmpd="sng">
                  <a:noFill/>
                </a:ln>
                <a:latin typeface="Franklin Gothic Book" pitchFamily="34" charset="0"/>
                <a:ea typeface="+mj-ea"/>
                <a:cs typeface="+mj-cs"/>
              </a:rPr>
              <a:t> </a:t>
            </a:r>
          </a:p>
        </p:txBody>
      </p:sp>
      <p:sp>
        <p:nvSpPr>
          <p:cNvPr id="4" name="TextBox 3">
            <a:extLst>
              <a:ext uri="{FF2B5EF4-FFF2-40B4-BE49-F238E27FC236}">
                <a16:creationId xmlns:a16="http://schemas.microsoft.com/office/drawing/2014/main" id="{C9E5D27C-1574-B7F9-7F2A-2AA74F024906}"/>
              </a:ext>
            </a:extLst>
          </p:cNvPr>
          <p:cNvSpPr txBox="1"/>
          <p:nvPr/>
        </p:nvSpPr>
        <p:spPr>
          <a:xfrm>
            <a:off x="5559862" y="3975161"/>
            <a:ext cx="5499487" cy="1200329"/>
          </a:xfrm>
          <a:prstGeom prst="rect">
            <a:avLst/>
          </a:prstGeom>
          <a:noFill/>
        </p:spPr>
        <p:txBody>
          <a:bodyPr wrap="square">
            <a:spAutoFit/>
          </a:bodyPr>
          <a:lstStyle/>
          <a:p>
            <a:r>
              <a:rPr lang="en-US" b="0" i="1" dirty="0">
                <a:solidFill>
                  <a:srgbClr val="333333"/>
                </a:solidFill>
                <a:effectLst/>
              </a:rPr>
              <a:t>School principals’ [as workers] needs are sometimes forgotten, [safety] of their work environment does not receive much attention from their superiors. </a:t>
            </a:r>
          </a:p>
          <a:p>
            <a:pPr algn="r"/>
            <a:r>
              <a:rPr lang="en-US" b="0" i="0" dirty="0">
                <a:solidFill>
                  <a:srgbClr val="333333"/>
                </a:solidFill>
                <a:effectLst/>
              </a:rPr>
              <a:t>Persson et al., (2025). </a:t>
            </a:r>
            <a:endParaRPr lang="en-AU" dirty="0"/>
          </a:p>
        </p:txBody>
      </p:sp>
      <p:sp>
        <p:nvSpPr>
          <p:cNvPr id="2" name="TextBox 1">
            <a:extLst>
              <a:ext uri="{FF2B5EF4-FFF2-40B4-BE49-F238E27FC236}">
                <a16:creationId xmlns:a16="http://schemas.microsoft.com/office/drawing/2014/main" id="{513AA864-35AF-D655-8E3E-C89206002043}"/>
              </a:ext>
            </a:extLst>
          </p:cNvPr>
          <p:cNvSpPr txBox="1"/>
          <p:nvPr/>
        </p:nvSpPr>
        <p:spPr>
          <a:xfrm>
            <a:off x="482448" y="1138695"/>
            <a:ext cx="3810224" cy="3853296"/>
          </a:xfrm>
          <a:prstGeom prst="rect">
            <a:avLst/>
          </a:prstGeom>
        </p:spPr>
        <p:txBody>
          <a:bodyPr vert="horz" lIns="91440" tIns="45720" rIns="91440" bIns="45720" rtlCol="0" anchor="ctr">
            <a:noAutofit/>
          </a:bodyPr>
          <a:lstStyle/>
          <a:p>
            <a:pPr algn="ctr">
              <a:spcAft>
                <a:spcPts val="600"/>
              </a:spcAft>
            </a:pPr>
            <a:r>
              <a:rPr lang="en-US" sz="3200" dirty="0">
                <a:ln w="3175" cmpd="sng">
                  <a:noFill/>
                </a:ln>
                <a:solidFill>
                  <a:srgbClr val="0055A5"/>
                </a:solidFill>
                <a:latin typeface="Franklin Gothic Book" pitchFamily="34" charset="0"/>
                <a:ea typeface="+mj-ea"/>
                <a:cs typeface="+mj-cs"/>
              </a:rPr>
              <a:t>It is unacceptable that a risk of harm to you (or your staff) is seen as just an inevitable part of delivering high quality education in the ACT</a:t>
            </a:r>
            <a:r>
              <a:rPr lang="en-US" sz="3200" dirty="0"/>
              <a:t>.</a:t>
            </a:r>
          </a:p>
        </p:txBody>
      </p:sp>
    </p:spTree>
    <p:extLst>
      <p:ext uri="{BB962C8B-B14F-4D97-AF65-F5344CB8AC3E}">
        <p14:creationId xmlns:p14="http://schemas.microsoft.com/office/powerpoint/2010/main" val="25979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E9CA0-1EB0-71FF-7C07-2416B44D67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D3384E2-CF94-4EFD-9551-67F48F3F45AE}"/>
              </a:ext>
            </a:extLst>
          </p:cNvPr>
          <p:cNvSpPr txBox="1"/>
          <p:nvPr/>
        </p:nvSpPr>
        <p:spPr>
          <a:xfrm>
            <a:off x="4523232" y="1376721"/>
            <a:ext cx="7254240" cy="5012650"/>
          </a:xfrm>
          <a:prstGeom prst="rect">
            <a:avLst/>
          </a:prstGeom>
          <a:solidFill>
            <a:schemeClr val="accent6">
              <a:lumMod val="20000"/>
              <a:lumOff val="80000"/>
            </a:schemeClr>
          </a:solidFill>
        </p:spPr>
        <p:txBody>
          <a:bodyPr vert="horz" lIns="91440" tIns="45720" rIns="91440" bIns="45720" rtlCol="0">
            <a:noAutofit/>
          </a:bodyPr>
          <a:lstStyle/>
          <a:p>
            <a:pPr marL="342900" indent="-342900">
              <a:lnSpc>
                <a:spcPct val="90000"/>
              </a:lnSpc>
              <a:spcBef>
                <a:spcPts val="1000"/>
              </a:spcBef>
              <a:buFont typeface="Wingdings" panose="05000000000000000000" pitchFamily="2" charset="2"/>
              <a:buChar char="ü"/>
            </a:pPr>
            <a:r>
              <a:rPr lang="en-US" sz="2000" dirty="0"/>
              <a:t>Decline unnecessary meetings (unless you have the time or they are fun)</a:t>
            </a:r>
          </a:p>
          <a:p>
            <a:pPr marL="342900" indent="-342900">
              <a:lnSpc>
                <a:spcPct val="90000"/>
              </a:lnSpc>
              <a:spcBef>
                <a:spcPts val="1000"/>
              </a:spcBef>
              <a:buFont typeface="Wingdings" panose="05000000000000000000" pitchFamily="2" charset="2"/>
              <a:buChar char="ü"/>
            </a:pPr>
            <a:r>
              <a:rPr lang="en-US" sz="2000" dirty="0"/>
              <a:t>Design high quality meetings</a:t>
            </a:r>
          </a:p>
          <a:p>
            <a:pPr marL="800100" lvl="1" indent="-342900">
              <a:lnSpc>
                <a:spcPct val="90000"/>
              </a:lnSpc>
              <a:spcBef>
                <a:spcPts val="1000"/>
              </a:spcBef>
              <a:buFont typeface="Wingdings" panose="05000000000000000000" pitchFamily="2" charset="2"/>
              <a:buChar char="ü"/>
            </a:pPr>
            <a:r>
              <a:rPr lang="en-US" sz="2000" dirty="0"/>
              <a:t>Clear objectives: What do you or others want to achieve </a:t>
            </a:r>
          </a:p>
          <a:p>
            <a:pPr marL="800100" lvl="1" indent="-342900">
              <a:lnSpc>
                <a:spcPct val="90000"/>
              </a:lnSpc>
              <a:spcBef>
                <a:spcPts val="1000"/>
              </a:spcBef>
              <a:buFont typeface="Wingdings" panose="05000000000000000000" pitchFamily="2" charset="2"/>
              <a:buChar char="ü"/>
            </a:pPr>
            <a:r>
              <a:rPr lang="en-US" sz="2000" dirty="0"/>
              <a:t>Structured agenda: With topics, allocated time, responsible person and required materials </a:t>
            </a:r>
          </a:p>
          <a:p>
            <a:pPr marL="800100" lvl="1" indent="-342900">
              <a:lnSpc>
                <a:spcPct val="90000"/>
              </a:lnSpc>
              <a:spcBef>
                <a:spcPts val="1000"/>
              </a:spcBef>
              <a:buFont typeface="Wingdings" panose="05000000000000000000" pitchFamily="2" charset="2"/>
              <a:buChar char="ü"/>
            </a:pPr>
            <a:r>
              <a:rPr lang="en-US" sz="2000" dirty="0"/>
              <a:t>Right people attend</a:t>
            </a:r>
          </a:p>
          <a:p>
            <a:pPr marL="800100" lvl="1" indent="-342900">
              <a:lnSpc>
                <a:spcPct val="90000"/>
              </a:lnSpc>
              <a:spcBef>
                <a:spcPts val="1000"/>
              </a:spcBef>
              <a:buFont typeface="Wingdings" panose="05000000000000000000" pitchFamily="2" charset="2"/>
              <a:buChar char="ü"/>
            </a:pPr>
            <a:r>
              <a:rPr lang="en-US" sz="2000" dirty="0"/>
              <a:t>Provide information needed for discussions (ideally ahead of time) </a:t>
            </a:r>
          </a:p>
          <a:p>
            <a:pPr marL="800100" lvl="1" indent="-342900">
              <a:lnSpc>
                <a:spcPct val="90000"/>
              </a:lnSpc>
              <a:spcBef>
                <a:spcPts val="1000"/>
              </a:spcBef>
              <a:buFont typeface="Wingdings" panose="05000000000000000000" pitchFamily="2" charset="2"/>
              <a:buChar char="ü"/>
            </a:pPr>
            <a:r>
              <a:rPr lang="en-US" sz="2000" dirty="0"/>
              <a:t>Follow the agenda </a:t>
            </a:r>
          </a:p>
          <a:p>
            <a:pPr marL="800100" lvl="1" indent="-342900">
              <a:lnSpc>
                <a:spcPct val="90000"/>
              </a:lnSpc>
              <a:spcBef>
                <a:spcPts val="1000"/>
              </a:spcBef>
              <a:buFont typeface="Wingdings" panose="05000000000000000000" pitchFamily="2" charset="2"/>
              <a:buChar char="ü"/>
            </a:pPr>
            <a:r>
              <a:rPr lang="en-US" sz="2000" dirty="0"/>
              <a:t>Start and end on time</a:t>
            </a:r>
          </a:p>
          <a:p>
            <a:pPr marL="800100" lvl="1" indent="-342900">
              <a:lnSpc>
                <a:spcPct val="90000"/>
              </a:lnSpc>
              <a:spcBef>
                <a:spcPts val="1000"/>
              </a:spcBef>
              <a:buFont typeface="Wingdings" panose="05000000000000000000" pitchFamily="2" charset="2"/>
              <a:buChar char="ü"/>
            </a:pPr>
            <a:r>
              <a:rPr lang="en-US" sz="2000" dirty="0"/>
              <a:t>Allow positive respectful discussions</a:t>
            </a:r>
          </a:p>
          <a:p>
            <a:pPr marL="800100" lvl="1" indent="-342900">
              <a:lnSpc>
                <a:spcPct val="90000"/>
              </a:lnSpc>
              <a:spcBef>
                <a:spcPts val="1000"/>
              </a:spcBef>
              <a:buFont typeface="Wingdings" panose="05000000000000000000" pitchFamily="2" charset="2"/>
              <a:buChar char="ü"/>
            </a:pPr>
            <a:r>
              <a:rPr lang="en-US" sz="2000" dirty="0"/>
              <a:t>Achieve the desired outcomes. </a:t>
            </a:r>
          </a:p>
          <a:p>
            <a:pPr marL="800100" lvl="1" indent="-342900">
              <a:lnSpc>
                <a:spcPct val="90000"/>
              </a:lnSpc>
              <a:spcBef>
                <a:spcPts val="1000"/>
              </a:spcBef>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9DC4F349-7901-A18E-A364-E60A22A349E6}"/>
              </a:ext>
            </a:extLst>
          </p:cNvPr>
          <p:cNvSpPr txBox="1"/>
          <p:nvPr/>
        </p:nvSpPr>
        <p:spPr>
          <a:xfrm>
            <a:off x="4523232" y="304610"/>
            <a:ext cx="7363968" cy="9537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2800" dirty="0">
                <a:solidFill>
                  <a:srgbClr val="0055A5"/>
                </a:solidFill>
                <a:latin typeface="Franklin Gothic Book" pitchFamily="34" charset="0"/>
              </a:rPr>
              <a:t>6. Limit your meetings and ensure these are well run</a:t>
            </a:r>
          </a:p>
        </p:txBody>
      </p:sp>
      <p:pic>
        <p:nvPicPr>
          <p:cNvPr id="5" name="Picture 4">
            <a:extLst>
              <a:ext uri="{FF2B5EF4-FFF2-40B4-BE49-F238E27FC236}">
                <a16:creationId xmlns:a16="http://schemas.microsoft.com/office/drawing/2014/main" id="{B134B799-0A44-DDCD-16BF-3A73EF21641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669" r="22669"/>
          <a:stretch/>
        </p:blipFill>
        <p:spPr>
          <a:xfrm flipH="1">
            <a:off x="-367334" y="-39679"/>
            <a:ext cx="4890566" cy="693735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04570A6F-DEA1-CABB-59E4-46CF2AE4E8C5}"/>
              </a:ext>
            </a:extLst>
          </p:cNvPr>
          <p:cNvSpPr txBox="1"/>
          <p:nvPr/>
        </p:nvSpPr>
        <p:spPr>
          <a:xfrm>
            <a:off x="8664881" y="6897678"/>
            <a:ext cx="5928457" cy="230832"/>
          </a:xfrm>
          <a:prstGeom prst="rect">
            <a:avLst/>
          </a:prstGeom>
          <a:noFill/>
        </p:spPr>
        <p:txBody>
          <a:bodyPr wrap="square" rtlCol="0">
            <a:spAutoFit/>
          </a:bodyPr>
          <a:lstStyle/>
          <a:p>
            <a:r>
              <a:rPr lang="en-AU" sz="900" dirty="0">
                <a:hlinkClick r:id="rId4" tooltip="https://www.flickr.com/photos/scottishgovernment/29314004915"/>
              </a:rPr>
              <a:t>This Photo</a:t>
            </a:r>
            <a:r>
              <a:rPr lang="en-AU" sz="900" dirty="0"/>
              <a:t> by Unknown Author is licensed under </a:t>
            </a:r>
            <a:r>
              <a:rPr lang="en-AU" sz="900" dirty="0">
                <a:hlinkClick r:id="rId5" tooltip="https://creativecommons.org/licenses/by-nc/3.0/"/>
              </a:rPr>
              <a:t>CC BY-NC</a:t>
            </a:r>
            <a:endParaRPr lang="en-AU" sz="900" dirty="0"/>
          </a:p>
        </p:txBody>
      </p:sp>
    </p:spTree>
    <p:extLst>
      <p:ext uri="{BB962C8B-B14F-4D97-AF65-F5344CB8AC3E}">
        <p14:creationId xmlns:p14="http://schemas.microsoft.com/office/powerpoint/2010/main" val="766428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6F708C-56FA-A6AE-C662-F5FF21B1657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620D2E-4314-5E85-C973-05677C1A91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1D5B7DA-104F-672A-64BB-9CA3AE713624}"/>
              </a:ext>
            </a:extLst>
          </p:cNvPr>
          <p:cNvSpPr txBox="1"/>
          <p:nvPr/>
        </p:nvSpPr>
        <p:spPr>
          <a:xfrm>
            <a:off x="562889" y="232256"/>
            <a:ext cx="11358601" cy="9537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2800" dirty="0">
                <a:solidFill>
                  <a:srgbClr val="0055A5"/>
                </a:solidFill>
                <a:latin typeface="Franklin Gothic Book" pitchFamily="34" charset="0"/>
              </a:rPr>
              <a:t>7. Optimise your task variety and rest breaks</a:t>
            </a:r>
          </a:p>
        </p:txBody>
      </p:sp>
      <p:pic>
        <p:nvPicPr>
          <p:cNvPr id="5" name="Picture 4">
            <a:extLst>
              <a:ext uri="{FF2B5EF4-FFF2-40B4-BE49-F238E27FC236}">
                <a16:creationId xmlns:a16="http://schemas.microsoft.com/office/drawing/2014/main" id="{64BC4516-58D9-5293-F55D-713B8B59EE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2576" t="5242" r="2196" b="5466"/>
          <a:stretch/>
        </p:blipFill>
        <p:spPr>
          <a:xfrm>
            <a:off x="5330734" y="1531620"/>
            <a:ext cx="6680126" cy="398173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1309F3B3-9362-B95F-DD98-A86E6577756C}"/>
              </a:ext>
            </a:extLst>
          </p:cNvPr>
          <p:cNvSpPr txBox="1"/>
          <p:nvPr/>
        </p:nvSpPr>
        <p:spPr>
          <a:xfrm>
            <a:off x="8478238" y="6988157"/>
            <a:ext cx="5928457" cy="230832"/>
          </a:xfrm>
          <a:prstGeom prst="rect">
            <a:avLst/>
          </a:prstGeom>
          <a:noFill/>
        </p:spPr>
        <p:txBody>
          <a:bodyPr wrap="square" rtlCol="0">
            <a:spAutoFit/>
          </a:bodyPr>
          <a:lstStyle/>
          <a:p>
            <a:r>
              <a:rPr lang="en-AU" sz="900" dirty="0">
                <a:hlinkClick r:id="rId4" tooltip="https://biz.libretexts.org/Courses/Lumen_Learning/Book:_Human_Resources_Management_(Lumen)/03:_Module_1-_The_Role_of_Human_Resources/3.07:_Functions_of_Human_Resources_Management"/>
              </a:rPr>
              <a:t>This Photo</a:t>
            </a:r>
            <a:r>
              <a:rPr lang="en-AU" sz="900" dirty="0"/>
              <a:t> by Unknown Author is licensed under </a:t>
            </a:r>
            <a:r>
              <a:rPr lang="en-AU" sz="900" dirty="0">
                <a:hlinkClick r:id="rId5" tooltip="https://creativecommons.org/licenses/by/3.0/"/>
              </a:rPr>
              <a:t>CC BY</a:t>
            </a:r>
            <a:endParaRPr lang="en-AU" sz="900" dirty="0"/>
          </a:p>
        </p:txBody>
      </p:sp>
      <p:sp>
        <p:nvSpPr>
          <p:cNvPr id="4" name="TextBox 3">
            <a:extLst>
              <a:ext uri="{FF2B5EF4-FFF2-40B4-BE49-F238E27FC236}">
                <a16:creationId xmlns:a16="http://schemas.microsoft.com/office/drawing/2014/main" id="{4484881F-42DC-5CCD-6A6A-19FB1FDA4299}"/>
              </a:ext>
            </a:extLst>
          </p:cNvPr>
          <p:cNvSpPr txBox="1"/>
          <p:nvPr/>
        </p:nvSpPr>
        <p:spPr>
          <a:xfrm>
            <a:off x="562889" y="1861865"/>
            <a:ext cx="6398743" cy="4605610"/>
          </a:xfrm>
          <a:prstGeom prst="rect">
            <a:avLst/>
          </a:prstGeom>
          <a:solidFill>
            <a:schemeClr val="accent6">
              <a:lumMod val="20000"/>
              <a:lumOff val="80000"/>
            </a:schemeClr>
          </a:solidFill>
        </p:spPr>
        <p:txBody>
          <a:bodyPr vert="horz" lIns="91440" tIns="45720" rIns="91440" bIns="45720" rtlCol="0">
            <a:noAutofit/>
          </a:bodyPr>
          <a:lstStyle/>
          <a:p>
            <a:pPr marL="457200" indent="-342900">
              <a:lnSpc>
                <a:spcPct val="90000"/>
              </a:lnSpc>
              <a:spcBef>
                <a:spcPts val="1000"/>
              </a:spcBef>
              <a:buFont typeface="Wingdings" panose="05000000000000000000" pitchFamily="2" charset="2"/>
              <a:buChar char="ü"/>
            </a:pPr>
            <a:r>
              <a:rPr lang="en-US" sz="2000" dirty="0"/>
              <a:t>Try to ensure reasonable task variety across your day and week – to reduce your cognitive loads alternate complex with process or boring tasks</a:t>
            </a:r>
          </a:p>
          <a:p>
            <a:pPr marL="457200" indent="-342900">
              <a:lnSpc>
                <a:spcPct val="90000"/>
              </a:lnSpc>
              <a:spcBef>
                <a:spcPts val="1000"/>
              </a:spcBef>
              <a:buFont typeface="Wingdings" panose="05000000000000000000" pitchFamily="2" charset="2"/>
              <a:buChar char="ü"/>
            </a:pPr>
            <a:r>
              <a:rPr lang="en-US" sz="2000" dirty="0"/>
              <a:t>If you find you alertness dipping </a:t>
            </a:r>
          </a:p>
          <a:p>
            <a:pPr marL="914400" lvl="1" indent="-342900">
              <a:lnSpc>
                <a:spcPct val="90000"/>
              </a:lnSpc>
              <a:spcBef>
                <a:spcPts val="1000"/>
              </a:spcBef>
              <a:buFont typeface="Wingdings" panose="05000000000000000000" pitchFamily="2" charset="2"/>
              <a:buChar char="ü"/>
            </a:pPr>
            <a:r>
              <a:rPr lang="en-US" sz="2000" dirty="0"/>
              <a:t>Change to a task you enjoy </a:t>
            </a:r>
          </a:p>
          <a:p>
            <a:pPr marL="914400" lvl="1" indent="-342900">
              <a:lnSpc>
                <a:spcPct val="90000"/>
              </a:lnSpc>
              <a:spcBef>
                <a:spcPts val="1000"/>
              </a:spcBef>
              <a:buFont typeface="Wingdings" panose="05000000000000000000" pitchFamily="2" charset="2"/>
              <a:buChar char="ü"/>
            </a:pPr>
            <a:r>
              <a:rPr lang="en-US" sz="2000" dirty="0"/>
              <a:t>Increase your office light levels</a:t>
            </a:r>
          </a:p>
          <a:p>
            <a:pPr marL="914400" lvl="1" indent="-342900">
              <a:lnSpc>
                <a:spcPct val="90000"/>
              </a:lnSpc>
              <a:spcBef>
                <a:spcPts val="1000"/>
              </a:spcBef>
              <a:buFont typeface="Wingdings" panose="05000000000000000000" pitchFamily="2" charset="2"/>
              <a:buChar char="ü"/>
            </a:pPr>
            <a:r>
              <a:rPr lang="en-US" sz="2000" dirty="0"/>
              <a:t>Take a postural break (sit/stand/move)</a:t>
            </a:r>
          </a:p>
          <a:p>
            <a:pPr marL="914400" lvl="1" indent="-342900">
              <a:lnSpc>
                <a:spcPct val="90000"/>
              </a:lnSpc>
              <a:spcBef>
                <a:spcPts val="1000"/>
              </a:spcBef>
              <a:buFont typeface="Wingdings" panose="05000000000000000000" pitchFamily="2" charset="2"/>
              <a:buChar char="ü"/>
            </a:pPr>
            <a:r>
              <a:rPr lang="en-US" sz="2000" dirty="0"/>
              <a:t>Consider software that prompts you to take a short break</a:t>
            </a:r>
          </a:p>
          <a:p>
            <a:pPr marL="457200" indent="-342900">
              <a:lnSpc>
                <a:spcPct val="90000"/>
              </a:lnSpc>
              <a:spcBef>
                <a:spcPts val="1000"/>
              </a:spcBef>
              <a:buFont typeface="Wingdings" panose="05000000000000000000" pitchFamily="2" charset="2"/>
              <a:buChar char="ü"/>
            </a:pPr>
            <a:r>
              <a:rPr lang="en-US" sz="2000" dirty="0"/>
              <a:t>Don’t skip scheduled breaks</a:t>
            </a:r>
          </a:p>
          <a:p>
            <a:pPr marL="457200" indent="-342900">
              <a:lnSpc>
                <a:spcPct val="90000"/>
              </a:lnSpc>
              <a:spcBef>
                <a:spcPts val="1000"/>
              </a:spcBef>
              <a:buFont typeface="Wingdings" panose="05000000000000000000" pitchFamily="2" charset="2"/>
              <a:buChar char="ü"/>
            </a:pPr>
            <a:r>
              <a:rPr lang="en-US" sz="2000" dirty="0"/>
              <a:t>Take micro breaks</a:t>
            </a:r>
          </a:p>
          <a:p>
            <a:pPr marL="457200" indent="-342900">
              <a:lnSpc>
                <a:spcPct val="90000"/>
              </a:lnSpc>
              <a:spcBef>
                <a:spcPts val="1000"/>
              </a:spcBef>
              <a:buFont typeface="Wingdings" panose="05000000000000000000" pitchFamily="2" charset="2"/>
              <a:buChar char="ü"/>
            </a:pPr>
            <a:r>
              <a:rPr lang="en-US" sz="2000" dirty="0"/>
              <a:t>Take your leave</a:t>
            </a:r>
          </a:p>
          <a:p>
            <a:pPr marL="457200" indent="-342900">
              <a:lnSpc>
                <a:spcPct val="90000"/>
              </a:lnSpc>
              <a:spcBef>
                <a:spcPts val="1000"/>
              </a:spcBef>
              <a:buFont typeface="Wingdings" panose="05000000000000000000" pitchFamily="2" charset="2"/>
              <a:buChar char="ü"/>
            </a:pPr>
            <a:endParaRPr lang="en-US" sz="2000" dirty="0"/>
          </a:p>
        </p:txBody>
      </p:sp>
      <p:sp>
        <p:nvSpPr>
          <p:cNvPr id="6" name="TextBox 5">
            <a:extLst>
              <a:ext uri="{FF2B5EF4-FFF2-40B4-BE49-F238E27FC236}">
                <a16:creationId xmlns:a16="http://schemas.microsoft.com/office/drawing/2014/main" id="{C3CF1AE3-1002-ED41-0A71-1E0E108DB10C}"/>
              </a:ext>
            </a:extLst>
          </p:cNvPr>
          <p:cNvSpPr txBox="1"/>
          <p:nvPr/>
        </p:nvSpPr>
        <p:spPr>
          <a:xfrm>
            <a:off x="469106" y="1173025"/>
            <a:ext cx="7205662" cy="371127"/>
          </a:xfrm>
          <a:prstGeom prst="rect">
            <a:avLst/>
          </a:prstGeom>
          <a:noFill/>
        </p:spPr>
        <p:txBody>
          <a:bodyPr wrap="square">
            <a:spAutoFit/>
          </a:bodyPr>
          <a:lstStyle/>
          <a:p>
            <a:pPr marL="114300">
              <a:lnSpc>
                <a:spcPct val="90000"/>
              </a:lnSpc>
              <a:spcBef>
                <a:spcPts val="1000"/>
              </a:spcBef>
            </a:pPr>
            <a:r>
              <a:rPr lang="en-US" sz="2000" dirty="0"/>
              <a:t>Task variety enhances concentration and delays fatigue</a:t>
            </a:r>
          </a:p>
        </p:txBody>
      </p:sp>
    </p:spTree>
    <p:extLst>
      <p:ext uri="{BB962C8B-B14F-4D97-AF65-F5344CB8AC3E}">
        <p14:creationId xmlns:p14="http://schemas.microsoft.com/office/powerpoint/2010/main" val="23401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6A363F-5588-041C-61C3-71F20D9B4D0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E01743-6AFE-8911-6951-3599744B0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0CA66CA-F364-200C-4E9D-84FEA8009EE2}"/>
              </a:ext>
            </a:extLst>
          </p:cNvPr>
          <p:cNvSpPr txBox="1"/>
          <p:nvPr/>
        </p:nvSpPr>
        <p:spPr>
          <a:xfrm>
            <a:off x="936475" y="533292"/>
            <a:ext cx="8000458" cy="9537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110000"/>
              </a:lnSpc>
              <a:spcBef>
                <a:spcPct val="0"/>
              </a:spcBef>
              <a:spcAft>
                <a:spcPts val="600"/>
              </a:spcAft>
            </a:pPr>
            <a:r>
              <a:rPr lang="en-US" sz="2800" dirty="0">
                <a:solidFill>
                  <a:srgbClr val="0055A5"/>
                </a:solidFill>
                <a:latin typeface="Franklin Gothic Book" pitchFamily="34" charset="0"/>
              </a:rPr>
              <a:t>8. Optimise your physical comfort and safety</a:t>
            </a:r>
          </a:p>
        </p:txBody>
      </p:sp>
      <p:sp>
        <p:nvSpPr>
          <p:cNvPr id="3" name="TextBox 2">
            <a:extLst>
              <a:ext uri="{FF2B5EF4-FFF2-40B4-BE49-F238E27FC236}">
                <a16:creationId xmlns:a16="http://schemas.microsoft.com/office/drawing/2014/main" id="{75C7913D-88F5-44B1-DEC1-2463CFCA60D8}"/>
              </a:ext>
            </a:extLst>
          </p:cNvPr>
          <p:cNvSpPr txBox="1"/>
          <p:nvPr/>
        </p:nvSpPr>
        <p:spPr>
          <a:xfrm>
            <a:off x="733048" y="1620282"/>
            <a:ext cx="8000459" cy="3256517"/>
          </a:xfrm>
          <a:prstGeom prst="rect">
            <a:avLst/>
          </a:prstGeom>
          <a:solidFill>
            <a:schemeClr val="accent6">
              <a:lumMod val="20000"/>
              <a:lumOff val="80000"/>
            </a:schemeClr>
          </a:solidFill>
        </p:spPr>
        <p:txBody>
          <a:bodyPr vert="horz" lIns="91440" tIns="45720" rIns="91440" bIns="45720" rtlCol="0">
            <a:noAutofit/>
          </a:bodyPr>
          <a:lstStyle/>
          <a:p>
            <a:pPr marL="457200" indent="-342900">
              <a:lnSpc>
                <a:spcPct val="90000"/>
              </a:lnSpc>
              <a:spcBef>
                <a:spcPts val="1000"/>
              </a:spcBef>
              <a:buFont typeface="Wingdings" panose="05000000000000000000" pitchFamily="2" charset="2"/>
              <a:buChar char="ü"/>
            </a:pPr>
            <a:r>
              <a:rPr lang="en-US" sz="2000" dirty="0"/>
              <a:t>Ensure your work </a:t>
            </a:r>
            <a:r>
              <a:rPr lang="en-US" sz="2000" i="1" dirty="0"/>
              <a:t>and</a:t>
            </a:r>
            <a:r>
              <a:rPr lang="en-US" sz="2000" dirty="0"/>
              <a:t> home office suits you and your body </a:t>
            </a:r>
          </a:p>
          <a:p>
            <a:pPr marL="914400" lvl="1" indent="-342900">
              <a:lnSpc>
                <a:spcPct val="90000"/>
              </a:lnSpc>
              <a:spcBef>
                <a:spcPts val="1000"/>
              </a:spcBef>
              <a:buFont typeface="Wingdings" panose="05000000000000000000" pitchFamily="2" charset="2"/>
              <a:buChar char="ü"/>
            </a:pPr>
            <a:r>
              <a:rPr lang="en-US" sz="2000" dirty="0"/>
              <a:t>Lighting and temperature</a:t>
            </a:r>
          </a:p>
          <a:p>
            <a:pPr marL="914400" lvl="1" indent="-342900">
              <a:lnSpc>
                <a:spcPct val="90000"/>
              </a:lnSpc>
              <a:spcBef>
                <a:spcPts val="1000"/>
              </a:spcBef>
              <a:buFont typeface="Wingdings" panose="05000000000000000000" pitchFamily="2" charset="2"/>
              <a:buChar char="ü"/>
            </a:pPr>
            <a:r>
              <a:rPr lang="en-US" sz="2000" dirty="0"/>
              <a:t>Seating, desk height</a:t>
            </a:r>
          </a:p>
          <a:p>
            <a:pPr marL="914400" lvl="1" indent="-342900">
              <a:lnSpc>
                <a:spcPct val="90000"/>
              </a:lnSpc>
              <a:spcBef>
                <a:spcPts val="1000"/>
              </a:spcBef>
              <a:buFont typeface="Wingdings" panose="05000000000000000000" pitchFamily="2" charset="2"/>
              <a:buChar char="ü"/>
            </a:pPr>
            <a:r>
              <a:rPr lang="en-US" sz="2000" dirty="0"/>
              <a:t>Computer and peripherals design</a:t>
            </a:r>
          </a:p>
          <a:p>
            <a:pPr marL="914400" lvl="1" indent="-342900">
              <a:lnSpc>
                <a:spcPct val="90000"/>
              </a:lnSpc>
              <a:spcBef>
                <a:spcPts val="1000"/>
              </a:spcBef>
              <a:buFont typeface="Wingdings" panose="05000000000000000000" pitchFamily="2" charset="2"/>
              <a:buChar char="ü"/>
            </a:pPr>
            <a:r>
              <a:rPr lang="en-US" sz="2000" dirty="0"/>
              <a:t>Telephone headset </a:t>
            </a:r>
          </a:p>
          <a:p>
            <a:pPr marL="114300">
              <a:lnSpc>
                <a:spcPct val="90000"/>
              </a:lnSpc>
              <a:spcBef>
                <a:spcPts val="1000"/>
              </a:spcBef>
            </a:pPr>
            <a:endParaRPr lang="en-US" sz="2000" dirty="0"/>
          </a:p>
          <a:p>
            <a:pPr marL="457200" indent="-342900">
              <a:lnSpc>
                <a:spcPct val="90000"/>
              </a:lnSpc>
              <a:spcBef>
                <a:spcPts val="1000"/>
              </a:spcBef>
              <a:buFont typeface="Wingdings" panose="05000000000000000000" pitchFamily="2" charset="2"/>
              <a:buChar char="ü"/>
            </a:pPr>
            <a:r>
              <a:rPr lang="en-US" sz="2000" dirty="0"/>
              <a:t>Appropriate personal security especially when working alone or after hours </a:t>
            </a:r>
            <a:r>
              <a:rPr lang="en-US" dirty="0"/>
              <a:t>(doors locked) </a:t>
            </a:r>
            <a:r>
              <a:rPr lang="en-US" sz="2000" dirty="0"/>
              <a:t>and getting to and from your car </a:t>
            </a:r>
            <a:r>
              <a:rPr lang="en-US" dirty="0"/>
              <a:t>(outside lighting, security cameras, personal alarms etc.)</a:t>
            </a:r>
            <a:endParaRPr lang="en-US" sz="2000" dirty="0"/>
          </a:p>
          <a:p>
            <a:pPr>
              <a:lnSpc>
                <a:spcPct val="90000"/>
              </a:lnSpc>
              <a:spcBef>
                <a:spcPts val="1000"/>
              </a:spcBef>
            </a:pPr>
            <a:endParaRPr lang="en-US" sz="2000" dirty="0"/>
          </a:p>
        </p:txBody>
      </p:sp>
      <p:pic>
        <p:nvPicPr>
          <p:cNvPr id="5" name="Picture 4">
            <a:extLst>
              <a:ext uri="{FF2B5EF4-FFF2-40B4-BE49-F238E27FC236}">
                <a16:creationId xmlns:a16="http://schemas.microsoft.com/office/drawing/2014/main" id="{BADA2531-A1F5-C19F-876C-50A1711FE74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8416" r="28416"/>
          <a:stretch/>
        </p:blipFill>
        <p:spPr>
          <a:xfrm>
            <a:off x="8245694" y="10"/>
            <a:ext cx="525131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extBox 1">
            <a:extLst>
              <a:ext uri="{FF2B5EF4-FFF2-40B4-BE49-F238E27FC236}">
                <a16:creationId xmlns:a16="http://schemas.microsoft.com/office/drawing/2014/main" id="{0D7447EE-0EB2-1A0F-3EEF-76B2150E5462}"/>
              </a:ext>
            </a:extLst>
          </p:cNvPr>
          <p:cNvSpPr txBox="1"/>
          <p:nvPr/>
        </p:nvSpPr>
        <p:spPr>
          <a:xfrm>
            <a:off x="8245694" y="6858000"/>
            <a:ext cx="5251315" cy="230832"/>
          </a:xfrm>
          <a:prstGeom prst="rect">
            <a:avLst/>
          </a:prstGeom>
          <a:noFill/>
        </p:spPr>
        <p:txBody>
          <a:bodyPr wrap="square" rtlCol="0">
            <a:spAutoFit/>
          </a:bodyPr>
          <a:lstStyle/>
          <a:p>
            <a:r>
              <a:rPr lang="en-AU" sz="900" dirty="0">
                <a:hlinkClick r:id="rId4" tooltip="https://www.cato.org/legal-briefs/troesch-v-chicago-teachers-union-local-1"/>
              </a:rPr>
              <a:t>This Photo</a:t>
            </a:r>
            <a:r>
              <a:rPr lang="en-AU" sz="900" dirty="0"/>
              <a:t> by Unknown Author is licensed under </a:t>
            </a:r>
            <a:r>
              <a:rPr lang="en-AU" sz="900" dirty="0">
                <a:hlinkClick r:id="rId5" tooltip="https://creativecommons.org/licenses/by-nc-sa/3.0/"/>
              </a:rPr>
              <a:t>CC BY-SA-NC</a:t>
            </a:r>
            <a:endParaRPr lang="en-AU" sz="900" dirty="0"/>
          </a:p>
        </p:txBody>
      </p:sp>
    </p:spTree>
    <p:extLst>
      <p:ext uri="{BB962C8B-B14F-4D97-AF65-F5344CB8AC3E}">
        <p14:creationId xmlns:p14="http://schemas.microsoft.com/office/powerpoint/2010/main" val="321011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852438-9942-2C95-DDAF-99AF85FD0442}"/>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7646C96-3D78-4B64-FC48-442A9FF33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5F4DCAF-0278-4690-D923-1EF17604B425}"/>
              </a:ext>
            </a:extLst>
          </p:cNvPr>
          <p:cNvSpPr txBox="1"/>
          <p:nvPr/>
        </p:nvSpPr>
        <p:spPr>
          <a:xfrm>
            <a:off x="559690" y="1311053"/>
            <a:ext cx="7235042" cy="592535"/>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p>
            <a:pPr>
              <a:lnSpc>
                <a:spcPct val="90000"/>
              </a:lnSpc>
              <a:spcBef>
                <a:spcPct val="0"/>
              </a:spcBef>
              <a:spcAft>
                <a:spcPts val="600"/>
              </a:spcAft>
            </a:pPr>
            <a:endParaRPr lang="en-US" sz="3100" dirty="0">
              <a:solidFill>
                <a:srgbClr val="0055A5"/>
              </a:solidFill>
              <a:latin typeface="Franklin Gothic Book" pitchFamily="34" charset="0"/>
            </a:endParaRPr>
          </a:p>
          <a:p>
            <a:pPr>
              <a:lnSpc>
                <a:spcPct val="90000"/>
              </a:lnSpc>
              <a:spcBef>
                <a:spcPct val="0"/>
              </a:spcBef>
              <a:spcAft>
                <a:spcPts val="600"/>
              </a:spcAft>
            </a:pPr>
            <a:r>
              <a:rPr lang="en-US" sz="2800" dirty="0">
                <a:solidFill>
                  <a:srgbClr val="0055A5"/>
                </a:solidFill>
                <a:latin typeface="Franklin Gothic Book" pitchFamily="34" charset="0"/>
              </a:rPr>
              <a:t>9. Insist on realistic project planning</a:t>
            </a:r>
          </a:p>
        </p:txBody>
      </p:sp>
      <p:sp>
        <p:nvSpPr>
          <p:cNvPr id="2057" name="sketch line">
            <a:extLst>
              <a:ext uri="{FF2B5EF4-FFF2-40B4-BE49-F238E27FC236}">
                <a16:creationId xmlns:a16="http://schemas.microsoft.com/office/drawing/2014/main" id="{A5721992-38FC-B6BB-2D37-F5DB9D6C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91377CE-42D4-6218-1A41-96B1E1F7ADF2}"/>
              </a:ext>
            </a:extLst>
          </p:cNvPr>
          <p:cNvSpPr txBox="1"/>
          <p:nvPr/>
        </p:nvSpPr>
        <p:spPr>
          <a:xfrm>
            <a:off x="643278" y="3649057"/>
            <a:ext cx="10939263" cy="2209419"/>
          </a:xfrm>
          <a:prstGeom prst="rect">
            <a:avLst/>
          </a:prstGeom>
          <a:solidFill>
            <a:schemeClr val="accent6">
              <a:lumMod val="20000"/>
              <a:lumOff val="80000"/>
            </a:schemeClr>
          </a:solidFill>
        </p:spPr>
        <p:txBody>
          <a:bodyPr vert="horz" lIns="91440" tIns="45720" rIns="91440" bIns="45720" rtlCol="0" anchor="t">
            <a:normAutofit lnSpcReduction="10000"/>
          </a:bodyPr>
          <a:lstStyle/>
          <a:p>
            <a:pPr marL="228600" indent="-342900">
              <a:lnSpc>
                <a:spcPct val="90000"/>
              </a:lnSpc>
              <a:spcBef>
                <a:spcPts val="1000"/>
              </a:spcBef>
              <a:buFont typeface="Wingdings" panose="05000000000000000000" pitchFamily="2" charset="2"/>
              <a:buChar char="ü"/>
            </a:pPr>
            <a:r>
              <a:rPr lang="en-US" sz="2400" dirty="0"/>
              <a:t>Ensure those helping to design and deliver projects are appropriately consulted and involved </a:t>
            </a:r>
            <a:r>
              <a:rPr lang="en-US" sz="2000" dirty="0"/>
              <a:t>(from plan, design, build, operate to evaluation)</a:t>
            </a:r>
            <a:r>
              <a:rPr lang="en-US" sz="2400" dirty="0"/>
              <a:t> </a:t>
            </a:r>
          </a:p>
          <a:p>
            <a:pPr marL="228600" indent="-342900">
              <a:lnSpc>
                <a:spcPct val="90000"/>
              </a:lnSpc>
              <a:spcBef>
                <a:spcPts val="1000"/>
              </a:spcBef>
              <a:buFont typeface="Wingdings" panose="05000000000000000000" pitchFamily="2" charset="2"/>
              <a:buChar char="ü"/>
            </a:pPr>
            <a:r>
              <a:rPr lang="en-US" sz="2400" dirty="0"/>
              <a:t>Insist on </a:t>
            </a:r>
            <a:r>
              <a:rPr lang="en-US" sz="2400" b="1" dirty="0"/>
              <a:t>realistic</a:t>
            </a:r>
            <a:r>
              <a:rPr lang="en-US" sz="2400" dirty="0"/>
              <a:t> project delivery timeframes </a:t>
            </a:r>
            <a:r>
              <a:rPr lang="en-US" sz="2000" dirty="0"/>
              <a:t>(allow for likely delays, your own and others’ other work commitment, staff leave, training and turnover etc. )</a:t>
            </a:r>
          </a:p>
          <a:p>
            <a:pPr marL="228600" indent="-342900">
              <a:lnSpc>
                <a:spcPct val="90000"/>
              </a:lnSpc>
              <a:spcBef>
                <a:spcPts val="1000"/>
              </a:spcBef>
              <a:buFont typeface="Wingdings" panose="05000000000000000000" pitchFamily="2" charset="2"/>
              <a:buChar char="ü"/>
            </a:pPr>
            <a:r>
              <a:rPr lang="en-US" sz="2400" dirty="0"/>
              <a:t>Use project planning software to help visualize key tasks and track everyone’s progress </a:t>
            </a:r>
            <a:r>
              <a:rPr lang="en-US" dirty="0"/>
              <a:t>(e.g., Microsoft planner, Asana, Gant Charts, Projectworks etc.)</a:t>
            </a:r>
          </a:p>
          <a:p>
            <a:pPr marL="228600" indent="-342900">
              <a:lnSpc>
                <a:spcPct val="90000"/>
              </a:lnSpc>
              <a:spcBef>
                <a:spcPts val="1000"/>
              </a:spcBef>
              <a:buFont typeface="Wingdings" panose="05000000000000000000" pitchFamily="2" charset="2"/>
              <a:buChar char="ü"/>
            </a:pPr>
            <a:endParaRPr lang="en-US" sz="2400" dirty="0"/>
          </a:p>
          <a:p>
            <a:pPr marL="114300" indent="-228600">
              <a:lnSpc>
                <a:spcPct val="90000"/>
              </a:lnSpc>
              <a:spcBef>
                <a:spcPts val="1000"/>
              </a:spcBef>
              <a:buFont typeface="Arial" panose="020B0604020202020204" pitchFamily="34" charset="0"/>
              <a:buChar char="•"/>
            </a:pPr>
            <a:endParaRPr lang="en-US" sz="1700" dirty="0"/>
          </a:p>
        </p:txBody>
      </p:sp>
      <p:pic>
        <p:nvPicPr>
          <p:cNvPr id="2050" name="Picture 2" descr="Cost of Changes in the Construction Life Cycle | Download ...">
            <a:extLst>
              <a:ext uri="{FF2B5EF4-FFF2-40B4-BE49-F238E27FC236}">
                <a16:creationId xmlns:a16="http://schemas.microsoft.com/office/drawing/2014/main" id="{479BC3D7-1F74-8589-2F68-295D6EAAB42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7632" y="191710"/>
            <a:ext cx="3694909" cy="3164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33EA5D-6EF0-E692-CE88-60997D425A35}"/>
              </a:ext>
            </a:extLst>
          </p:cNvPr>
          <p:cNvSpPr txBox="1"/>
          <p:nvPr/>
        </p:nvSpPr>
        <p:spPr>
          <a:xfrm>
            <a:off x="564014" y="1908215"/>
            <a:ext cx="6759604" cy="592535"/>
          </a:xfrm>
          <a:prstGeom prst="rect">
            <a:avLst/>
          </a:prstGeom>
          <a:noFill/>
        </p:spPr>
        <p:txBody>
          <a:bodyPr wrap="square">
            <a:spAutoFit/>
          </a:bodyPr>
          <a:lstStyle/>
          <a:p>
            <a:pPr>
              <a:lnSpc>
                <a:spcPct val="90000"/>
              </a:lnSpc>
              <a:spcBef>
                <a:spcPts val="1000"/>
              </a:spcBef>
            </a:pPr>
            <a:r>
              <a:rPr lang="en-US" sz="1800" dirty="0"/>
              <a:t>Reduces everyone's workloads, is fairer and likely to avoid expensive late-stage changes</a:t>
            </a:r>
          </a:p>
        </p:txBody>
      </p:sp>
    </p:spTree>
    <p:extLst>
      <p:ext uri="{BB962C8B-B14F-4D97-AF65-F5344CB8AC3E}">
        <p14:creationId xmlns:p14="http://schemas.microsoft.com/office/powerpoint/2010/main" val="741100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D0902-17D1-932A-F4E3-4BAEA84A6E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B16F5A-4E50-B581-6AC7-2231343B96CC}"/>
              </a:ext>
            </a:extLst>
          </p:cNvPr>
          <p:cNvSpPr txBox="1"/>
          <p:nvPr/>
        </p:nvSpPr>
        <p:spPr>
          <a:xfrm>
            <a:off x="4972826" y="1641943"/>
            <a:ext cx="6775196" cy="5158388"/>
          </a:xfrm>
          <a:prstGeom prst="rect">
            <a:avLst/>
          </a:prstGeom>
        </p:spPr>
        <p:txBody>
          <a:bodyPr vert="horz" lIns="91440" tIns="45720" rIns="91440" bIns="45720" rtlCol="0">
            <a:noAutofit/>
          </a:bodyPr>
          <a:lstStyle/>
          <a:p>
            <a:pPr>
              <a:lnSpc>
                <a:spcPct val="90000"/>
              </a:lnSpc>
              <a:spcBef>
                <a:spcPts val="1000"/>
              </a:spcBef>
            </a:pPr>
            <a:endParaRPr lang="en-US" sz="2000" dirty="0"/>
          </a:p>
        </p:txBody>
      </p:sp>
      <p:pic>
        <p:nvPicPr>
          <p:cNvPr id="5" name="Picture 4">
            <a:extLst>
              <a:ext uri="{FF2B5EF4-FFF2-40B4-BE49-F238E27FC236}">
                <a16:creationId xmlns:a16="http://schemas.microsoft.com/office/drawing/2014/main" id="{6BF2FEA7-BAC7-5691-BB9B-14FDEF310F7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785" r="31785"/>
          <a:stretch/>
        </p:blipFill>
        <p:spPr>
          <a:xfrm flipH="1">
            <a:off x="-486610" y="0"/>
            <a:ext cx="4972826" cy="693735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DB7CA8C6-EABC-7050-CF26-F0287BFC7DDB}"/>
              </a:ext>
            </a:extLst>
          </p:cNvPr>
          <p:cNvSpPr txBox="1"/>
          <p:nvPr/>
        </p:nvSpPr>
        <p:spPr>
          <a:xfrm>
            <a:off x="2094305" y="252326"/>
            <a:ext cx="9217707" cy="9537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110000"/>
              </a:lnSpc>
              <a:spcBef>
                <a:spcPct val="0"/>
              </a:spcBef>
              <a:spcAft>
                <a:spcPts val="600"/>
              </a:spcAft>
            </a:pPr>
            <a:r>
              <a:rPr lang="en-US" sz="2800" dirty="0">
                <a:solidFill>
                  <a:srgbClr val="0055A5"/>
                </a:solidFill>
                <a:latin typeface="Franklin Gothic Book" pitchFamily="34" charset="0"/>
              </a:rPr>
              <a:t>10. Seek greater practical and emotional support</a:t>
            </a:r>
          </a:p>
        </p:txBody>
      </p:sp>
      <p:sp>
        <p:nvSpPr>
          <p:cNvPr id="4" name="TextBox 3">
            <a:extLst>
              <a:ext uri="{FF2B5EF4-FFF2-40B4-BE49-F238E27FC236}">
                <a16:creationId xmlns:a16="http://schemas.microsoft.com/office/drawing/2014/main" id="{0F5BDB64-603D-D655-4395-59511C32B010}"/>
              </a:ext>
            </a:extLst>
          </p:cNvPr>
          <p:cNvSpPr txBox="1"/>
          <p:nvPr/>
        </p:nvSpPr>
        <p:spPr>
          <a:xfrm>
            <a:off x="4486216" y="1641943"/>
            <a:ext cx="6995282" cy="4187557"/>
          </a:xfrm>
          <a:prstGeom prst="rect">
            <a:avLst/>
          </a:prstGeom>
          <a:solidFill>
            <a:schemeClr val="accent6">
              <a:lumMod val="20000"/>
              <a:lumOff val="80000"/>
            </a:schemeClr>
          </a:solidFill>
        </p:spPr>
        <p:txBody>
          <a:bodyPr wrap="square">
            <a:spAutoFit/>
          </a:bodyPr>
          <a:lstStyle/>
          <a:p>
            <a:pPr marL="457200" indent="-342900">
              <a:lnSpc>
                <a:spcPct val="90000"/>
              </a:lnSpc>
              <a:spcBef>
                <a:spcPts val="1000"/>
              </a:spcBef>
              <a:buFont typeface="Wingdings" panose="05000000000000000000" pitchFamily="2" charset="2"/>
              <a:buChar char="ü"/>
            </a:pPr>
            <a:r>
              <a:rPr lang="en-US" sz="2000" dirty="0"/>
              <a:t>Within your schools create collaborative problem solving and co-design leadership teams to help you with complex problems</a:t>
            </a:r>
          </a:p>
          <a:p>
            <a:pPr marL="457200" indent="-342900">
              <a:lnSpc>
                <a:spcPct val="90000"/>
              </a:lnSpc>
              <a:spcBef>
                <a:spcPts val="1000"/>
              </a:spcBef>
              <a:buFont typeface="Wingdings" panose="05000000000000000000" pitchFamily="2" charset="2"/>
              <a:buChar char="ü"/>
            </a:pPr>
            <a:r>
              <a:rPr lang="en-US" sz="2000" dirty="0"/>
              <a:t>Seek external support from trusted sources (peers,  Communities of Practice, your union, EAP) </a:t>
            </a:r>
          </a:p>
          <a:p>
            <a:pPr marL="457200" indent="-342900">
              <a:lnSpc>
                <a:spcPct val="90000"/>
              </a:lnSpc>
              <a:spcBef>
                <a:spcPts val="1000"/>
              </a:spcBef>
              <a:buFont typeface="Wingdings" panose="05000000000000000000" pitchFamily="2" charset="2"/>
              <a:buChar char="ü"/>
            </a:pPr>
            <a:r>
              <a:rPr lang="en-US" sz="2000" dirty="0"/>
              <a:t>Demand appropriate practical support from your PCBU and EL</a:t>
            </a:r>
          </a:p>
          <a:p>
            <a:pPr marL="914400" lvl="1" indent="-342900">
              <a:lnSpc>
                <a:spcPct val="90000"/>
              </a:lnSpc>
              <a:spcBef>
                <a:spcPts val="1000"/>
              </a:spcBef>
              <a:buFont typeface="Wingdings" panose="05000000000000000000" pitchFamily="2" charset="2"/>
              <a:buChar char="ü"/>
            </a:pPr>
            <a:r>
              <a:rPr lang="en-US" sz="2000" dirty="0"/>
              <a:t>Adequate resourcing (budgets, people and equipment)</a:t>
            </a:r>
          </a:p>
          <a:p>
            <a:pPr marL="914400" lvl="1" indent="-342900">
              <a:lnSpc>
                <a:spcPct val="90000"/>
              </a:lnSpc>
              <a:spcBef>
                <a:spcPts val="1000"/>
              </a:spcBef>
              <a:buFont typeface="Wingdings" panose="05000000000000000000" pitchFamily="2" charset="2"/>
              <a:buChar char="ü"/>
            </a:pPr>
            <a:r>
              <a:rPr lang="en-US" sz="2000" dirty="0"/>
              <a:t>Appropriate ongoing ITSI</a:t>
            </a:r>
          </a:p>
          <a:p>
            <a:pPr marL="914400" lvl="1" indent="-342900">
              <a:lnSpc>
                <a:spcPct val="90000"/>
              </a:lnSpc>
              <a:spcBef>
                <a:spcPts val="1000"/>
              </a:spcBef>
              <a:buFont typeface="Wingdings" panose="05000000000000000000" pitchFamily="2" charset="2"/>
              <a:buChar char="ü"/>
            </a:pPr>
            <a:r>
              <a:rPr lang="en-US" sz="2000" dirty="0"/>
              <a:t>Mentoring especially for new principals</a:t>
            </a:r>
          </a:p>
          <a:p>
            <a:pPr marL="914400" lvl="1" indent="-342900">
              <a:lnSpc>
                <a:spcPct val="90000"/>
              </a:lnSpc>
              <a:spcBef>
                <a:spcPts val="1000"/>
              </a:spcBef>
              <a:buFont typeface="Wingdings" panose="05000000000000000000" pitchFamily="2" charset="2"/>
              <a:buChar char="ü"/>
            </a:pPr>
            <a:r>
              <a:rPr lang="en-US" sz="2000" dirty="0"/>
              <a:t>Crisis de-escalation support for you and your staff </a:t>
            </a:r>
          </a:p>
        </p:txBody>
      </p:sp>
    </p:spTree>
    <p:extLst>
      <p:ext uri="{BB962C8B-B14F-4D97-AF65-F5344CB8AC3E}">
        <p14:creationId xmlns:p14="http://schemas.microsoft.com/office/powerpoint/2010/main" val="654107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F2FF6A-4C01-4B0A-669F-624F8238017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1F3057A-BC6B-C0F4-C536-F50461FD7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0C33B56-5390-03E2-00DF-637B07099E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516" r="18516"/>
          <a:stretch/>
        </p:blipFill>
        <p:spPr>
          <a:xfrm>
            <a:off x="19715" y="-50800"/>
            <a:ext cx="2929225" cy="69596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2" name="TextBox 11">
            <a:extLst>
              <a:ext uri="{FF2B5EF4-FFF2-40B4-BE49-F238E27FC236}">
                <a16:creationId xmlns:a16="http://schemas.microsoft.com/office/drawing/2014/main" id="{AB8F8480-6354-174B-EA05-FFFE1104AB5B}"/>
              </a:ext>
            </a:extLst>
          </p:cNvPr>
          <p:cNvSpPr txBox="1"/>
          <p:nvPr/>
        </p:nvSpPr>
        <p:spPr>
          <a:xfrm>
            <a:off x="2882434" y="2313546"/>
            <a:ext cx="9007069" cy="3729036"/>
          </a:xfrm>
          <a:prstGeom prst="rect">
            <a:avLst/>
          </a:prstGeom>
          <a:solidFill>
            <a:schemeClr val="accent6">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342900" indent="-342900">
              <a:lnSpc>
                <a:spcPct val="90000"/>
              </a:lnSpc>
              <a:spcAft>
                <a:spcPts val="600"/>
              </a:spcAft>
              <a:buFont typeface="Wingdings" panose="05000000000000000000" pitchFamily="2" charset="2"/>
              <a:buChar char="ü"/>
            </a:pPr>
            <a:r>
              <a:rPr lang="en-US" sz="2000" dirty="0">
                <a:solidFill>
                  <a:schemeClr val="tx1"/>
                </a:solidFill>
              </a:rPr>
              <a:t>ITSI should suit your learning preferences, occur when needed, be delivered by a competent trusted person. Topics might include:</a:t>
            </a:r>
          </a:p>
          <a:p>
            <a:pPr marL="800100" lvl="1" indent="-342900">
              <a:lnSpc>
                <a:spcPct val="90000"/>
              </a:lnSpc>
              <a:spcAft>
                <a:spcPts val="600"/>
              </a:spcAft>
              <a:buFont typeface="Wingdings" panose="05000000000000000000" pitchFamily="2" charset="2"/>
              <a:buChar char="ü"/>
            </a:pPr>
            <a:r>
              <a:rPr lang="en-US" dirty="0">
                <a:solidFill>
                  <a:schemeClr val="tx1"/>
                </a:solidFill>
              </a:rPr>
              <a:t>Budgets and financial planning</a:t>
            </a:r>
          </a:p>
          <a:p>
            <a:pPr marL="800100" lvl="1" indent="-342900">
              <a:lnSpc>
                <a:spcPct val="90000"/>
              </a:lnSpc>
              <a:spcAft>
                <a:spcPts val="600"/>
              </a:spcAft>
              <a:buFont typeface="Wingdings" panose="05000000000000000000" pitchFamily="2" charset="2"/>
              <a:buChar char="ü"/>
            </a:pPr>
            <a:r>
              <a:rPr lang="en-US" dirty="0">
                <a:solidFill>
                  <a:schemeClr val="tx1"/>
                </a:solidFill>
              </a:rPr>
              <a:t>Workforce planning</a:t>
            </a:r>
          </a:p>
          <a:p>
            <a:pPr marL="800100" lvl="1" indent="-342900">
              <a:lnSpc>
                <a:spcPct val="90000"/>
              </a:lnSpc>
              <a:spcAft>
                <a:spcPts val="600"/>
              </a:spcAft>
              <a:buFont typeface="Wingdings" panose="05000000000000000000" pitchFamily="2" charset="2"/>
              <a:buChar char="ü"/>
            </a:pPr>
            <a:r>
              <a:rPr lang="en-US" dirty="0">
                <a:solidFill>
                  <a:schemeClr val="tx1"/>
                </a:solidFill>
              </a:rPr>
              <a:t>Project management </a:t>
            </a:r>
          </a:p>
          <a:p>
            <a:pPr marL="800100" lvl="1" indent="-342900">
              <a:lnSpc>
                <a:spcPct val="90000"/>
              </a:lnSpc>
              <a:spcAft>
                <a:spcPts val="600"/>
              </a:spcAft>
              <a:buFont typeface="Wingdings" panose="05000000000000000000" pitchFamily="2" charset="2"/>
              <a:buChar char="ü"/>
            </a:pPr>
            <a:r>
              <a:rPr lang="en-US" dirty="0">
                <a:solidFill>
                  <a:schemeClr val="tx1"/>
                </a:solidFill>
              </a:rPr>
              <a:t>New or complex IT and IMS</a:t>
            </a:r>
          </a:p>
          <a:p>
            <a:pPr marL="800100" lvl="1" indent="-342900">
              <a:lnSpc>
                <a:spcPct val="90000"/>
              </a:lnSpc>
              <a:spcAft>
                <a:spcPts val="600"/>
              </a:spcAft>
              <a:buFont typeface="Wingdings" panose="05000000000000000000" pitchFamily="2" charset="2"/>
              <a:buChar char="ü"/>
            </a:pPr>
            <a:r>
              <a:rPr lang="en-US" dirty="0">
                <a:solidFill>
                  <a:schemeClr val="tx1"/>
                </a:solidFill>
              </a:rPr>
              <a:t>Strategic board management and </a:t>
            </a:r>
          </a:p>
          <a:p>
            <a:pPr marL="800100" lvl="1" indent="-342900">
              <a:lnSpc>
                <a:spcPct val="90000"/>
              </a:lnSpc>
              <a:spcAft>
                <a:spcPts val="600"/>
              </a:spcAft>
              <a:buFont typeface="Wingdings" panose="05000000000000000000" pitchFamily="2" charset="2"/>
              <a:buChar char="ü"/>
            </a:pPr>
            <a:r>
              <a:rPr lang="en-US" dirty="0">
                <a:solidFill>
                  <a:schemeClr val="tx1"/>
                </a:solidFill>
              </a:rPr>
              <a:t>Using trauma informed and strength-based approaches to assist staff, students and their families</a:t>
            </a:r>
          </a:p>
          <a:p>
            <a:pPr marL="342900" indent="-342900">
              <a:lnSpc>
                <a:spcPct val="90000"/>
              </a:lnSpc>
              <a:spcAft>
                <a:spcPts val="600"/>
              </a:spcAft>
              <a:buFont typeface="Wingdings" panose="05000000000000000000" pitchFamily="2" charset="2"/>
              <a:buChar char="ü"/>
            </a:pPr>
            <a:r>
              <a:rPr lang="en-US" sz="2000" dirty="0">
                <a:solidFill>
                  <a:schemeClr val="tx1"/>
                </a:solidFill>
              </a:rPr>
              <a:t>Communicate clearly with your EL about the style and frequency of supervision your need</a:t>
            </a:r>
          </a:p>
        </p:txBody>
      </p:sp>
      <p:sp>
        <p:nvSpPr>
          <p:cNvPr id="3" name="TextBox 2">
            <a:extLst>
              <a:ext uri="{FF2B5EF4-FFF2-40B4-BE49-F238E27FC236}">
                <a16:creationId xmlns:a16="http://schemas.microsoft.com/office/drawing/2014/main" id="{43E60452-8A77-4900-5987-A09CD4627279}"/>
              </a:ext>
            </a:extLst>
          </p:cNvPr>
          <p:cNvSpPr txBox="1"/>
          <p:nvPr/>
        </p:nvSpPr>
        <p:spPr>
          <a:xfrm>
            <a:off x="2766060" y="161836"/>
            <a:ext cx="9096088" cy="954107"/>
          </a:xfrm>
          <a:prstGeom prst="rect">
            <a:avLst/>
          </a:prstGeom>
          <a:noFill/>
        </p:spPr>
        <p:txBody>
          <a:bodyPr wrap="square">
            <a:spAutoFit/>
          </a:bodyPr>
          <a:lstStyle/>
          <a:p>
            <a:r>
              <a:rPr lang="en-US" sz="2800" dirty="0">
                <a:solidFill>
                  <a:srgbClr val="0055A5"/>
                </a:solidFill>
                <a:latin typeface="Franklin Gothic Book" pitchFamily="34" charset="0"/>
              </a:rPr>
              <a:t>11. Demand high quality information, training, supervision and instruction </a:t>
            </a:r>
            <a:endParaRPr lang="en-AU" sz="2800" dirty="0">
              <a:solidFill>
                <a:srgbClr val="0055A5"/>
              </a:solidFill>
              <a:latin typeface="Franklin Gothic Book" pitchFamily="34" charset="0"/>
            </a:endParaRPr>
          </a:p>
        </p:txBody>
      </p:sp>
      <p:sp>
        <p:nvSpPr>
          <p:cNvPr id="4" name="TextBox 3">
            <a:extLst>
              <a:ext uri="{FF2B5EF4-FFF2-40B4-BE49-F238E27FC236}">
                <a16:creationId xmlns:a16="http://schemas.microsoft.com/office/drawing/2014/main" id="{CCBFA3F5-7ED1-21B0-174D-738FF4D7C243}"/>
              </a:ext>
            </a:extLst>
          </p:cNvPr>
          <p:cNvSpPr txBox="1"/>
          <p:nvPr/>
        </p:nvSpPr>
        <p:spPr>
          <a:xfrm>
            <a:off x="2948940" y="1293827"/>
            <a:ext cx="9096088" cy="841834"/>
          </a:xfrm>
          <a:prstGeom prst="rect">
            <a:avLst/>
          </a:prstGeom>
          <a:solidFill>
            <a:schemeClr val="accent2">
              <a:lumMod val="20000"/>
              <a:lumOff val="80000"/>
            </a:schemeClr>
          </a:solidFill>
        </p:spPr>
        <p:txBody>
          <a:bodyPr wrap="square">
            <a:spAutoFit/>
          </a:bodyPr>
          <a:lstStyle/>
          <a:p>
            <a:pPr>
              <a:lnSpc>
                <a:spcPct val="90000"/>
              </a:lnSpc>
              <a:spcAft>
                <a:spcPts val="600"/>
              </a:spcAft>
            </a:pPr>
            <a:r>
              <a:rPr lang="en-US" dirty="0"/>
              <a:t>Your supervisor is legally a</a:t>
            </a:r>
            <a:r>
              <a:rPr lang="en-US" sz="1800" dirty="0">
                <a:solidFill>
                  <a:schemeClr val="tx1"/>
                </a:solidFill>
              </a:rPr>
              <a:t> representative of your PCBU. They should be regularly discussing with you work situations, risks, management approaches and where required escalating matters to your PCBU.</a:t>
            </a:r>
          </a:p>
        </p:txBody>
      </p:sp>
    </p:spTree>
    <p:extLst>
      <p:ext uri="{BB962C8B-B14F-4D97-AF65-F5344CB8AC3E}">
        <p14:creationId xmlns:p14="http://schemas.microsoft.com/office/powerpoint/2010/main" val="4277813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B682FE-8315-6E10-7BB2-E288CDC15B6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5845E8-7B76-671C-995A-F24030FA466F}"/>
              </a:ext>
            </a:extLst>
          </p:cNvPr>
          <p:cNvSpPr txBox="1"/>
          <p:nvPr/>
        </p:nvSpPr>
        <p:spPr>
          <a:xfrm>
            <a:off x="532173" y="120395"/>
            <a:ext cx="8310169" cy="88289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solidFill>
                  <a:srgbClr val="0055A5"/>
                </a:solidFill>
                <a:latin typeface="Franklin Gothic Book" pitchFamily="34" charset="0"/>
              </a:rPr>
              <a:t>12. Address student community poor behaviour risks</a:t>
            </a:r>
          </a:p>
        </p:txBody>
      </p:sp>
      <p:sp>
        <p:nvSpPr>
          <p:cNvPr id="12" name="TextBox 11">
            <a:extLst>
              <a:ext uri="{FF2B5EF4-FFF2-40B4-BE49-F238E27FC236}">
                <a16:creationId xmlns:a16="http://schemas.microsoft.com/office/drawing/2014/main" id="{6490BE4E-00FE-AFBC-0221-1FCCAA8B4CCB}"/>
              </a:ext>
            </a:extLst>
          </p:cNvPr>
          <p:cNvSpPr txBox="1"/>
          <p:nvPr/>
        </p:nvSpPr>
        <p:spPr>
          <a:xfrm>
            <a:off x="612742" y="1858015"/>
            <a:ext cx="11085922" cy="4486224"/>
          </a:xfrm>
          <a:prstGeom prst="rect">
            <a:avLst/>
          </a:prstGeom>
          <a:solidFill>
            <a:schemeClr val="accent6">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marL="571500" indent="-342900">
              <a:lnSpc>
                <a:spcPct val="90000"/>
              </a:lnSpc>
              <a:spcAft>
                <a:spcPts val="600"/>
              </a:spcAft>
              <a:buFont typeface="Wingdings" panose="05000000000000000000" pitchFamily="2" charset="2"/>
              <a:buChar char="ü"/>
            </a:pPr>
            <a:r>
              <a:rPr lang="en-US" sz="2000" dirty="0">
                <a:solidFill>
                  <a:schemeClr val="tx1"/>
                </a:solidFill>
              </a:rPr>
              <a:t>Effective CCC with support agencies and services like NDIS etc.) </a:t>
            </a:r>
          </a:p>
          <a:p>
            <a:pPr marL="1028700" lvl="1" indent="-342900">
              <a:lnSpc>
                <a:spcPct val="90000"/>
              </a:lnSpc>
              <a:spcAft>
                <a:spcPts val="600"/>
              </a:spcAft>
              <a:buFont typeface="Wingdings" panose="05000000000000000000" pitchFamily="2" charset="2"/>
              <a:buChar char="ü"/>
            </a:pPr>
            <a:r>
              <a:rPr lang="en-US" dirty="0">
                <a:solidFill>
                  <a:schemeClr val="tx1"/>
                </a:solidFill>
              </a:rPr>
              <a:t>Facilitate families access to internal and external specialist support services</a:t>
            </a:r>
          </a:p>
          <a:p>
            <a:pPr marL="1028700" lvl="1" indent="-342900">
              <a:lnSpc>
                <a:spcPct val="90000"/>
              </a:lnSpc>
              <a:spcAft>
                <a:spcPts val="600"/>
              </a:spcAft>
              <a:buFont typeface="Wingdings" panose="05000000000000000000" pitchFamily="2" charset="2"/>
              <a:buChar char="ü"/>
            </a:pPr>
            <a:r>
              <a:rPr lang="en-US" dirty="0">
                <a:solidFill>
                  <a:schemeClr val="tx1"/>
                </a:solidFill>
              </a:rPr>
              <a:t>Improve coordination ‘of school’ services</a:t>
            </a:r>
          </a:p>
          <a:p>
            <a:pPr marL="571500" indent="-342900">
              <a:lnSpc>
                <a:spcPct val="90000"/>
              </a:lnSpc>
              <a:spcAft>
                <a:spcPts val="600"/>
              </a:spcAft>
              <a:buFont typeface="Wingdings" panose="05000000000000000000" pitchFamily="2" charset="2"/>
              <a:buChar char="ü"/>
            </a:pPr>
            <a:r>
              <a:rPr lang="en-US" sz="2000" dirty="0">
                <a:solidFill>
                  <a:schemeClr val="tx1"/>
                </a:solidFill>
              </a:rPr>
              <a:t>Positive Behavior for Learning (PBL) Framework</a:t>
            </a:r>
          </a:p>
          <a:p>
            <a:pPr marL="571500" indent="-342900">
              <a:lnSpc>
                <a:spcPct val="90000"/>
              </a:lnSpc>
              <a:spcAft>
                <a:spcPts val="600"/>
              </a:spcAft>
              <a:buFont typeface="Wingdings" panose="05000000000000000000" pitchFamily="2" charset="2"/>
              <a:buChar char="ü"/>
            </a:pPr>
            <a:r>
              <a:rPr lang="en-US" sz="2000" dirty="0">
                <a:solidFill>
                  <a:schemeClr val="tx1"/>
                </a:solidFill>
              </a:rPr>
              <a:t>Community co-design of positive behaviour programs</a:t>
            </a:r>
          </a:p>
          <a:p>
            <a:pPr marL="571500" indent="-342900">
              <a:lnSpc>
                <a:spcPct val="90000"/>
              </a:lnSpc>
              <a:spcAft>
                <a:spcPts val="600"/>
              </a:spcAft>
              <a:buFont typeface="Wingdings" panose="05000000000000000000" pitchFamily="2" charset="2"/>
              <a:buChar char="ü"/>
            </a:pPr>
            <a:r>
              <a:rPr lang="en-US" sz="2000" dirty="0">
                <a:solidFill>
                  <a:schemeClr val="tx1"/>
                </a:solidFill>
              </a:rPr>
              <a:t>Appropriate staff workloads so they have capacity to triage and respond</a:t>
            </a:r>
          </a:p>
          <a:p>
            <a:pPr marL="571500" indent="-342900">
              <a:lnSpc>
                <a:spcPct val="90000"/>
              </a:lnSpc>
              <a:spcAft>
                <a:spcPts val="600"/>
              </a:spcAft>
              <a:buFont typeface="Wingdings" panose="05000000000000000000" pitchFamily="2" charset="2"/>
              <a:buChar char="ü"/>
            </a:pPr>
            <a:r>
              <a:rPr lang="en-US" sz="2000" dirty="0">
                <a:solidFill>
                  <a:schemeClr val="tx1"/>
                </a:solidFill>
              </a:rPr>
              <a:t>Improve site and equipment safety (</a:t>
            </a:r>
            <a:r>
              <a:rPr lang="en-US" dirty="0">
                <a:solidFill>
                  <a:schemeClr val="tx1"/>
                </a:solidFill>
              </a:rPr>
              <a:t>safe decompression spaces, reduce access to throwing risks )</a:t>
            </a:r>
            <a:endParaRPr lang="en-US" sz="2000" dirty="0">
              <a:solidFill>
                <a:schemeClr val="tx1"/>
              </a:solidFill>
            </a:endParaRPr>
          </a:p>
          <a:p>
            <a:pPr marL="571500" indent="-342900">
              <a:lnSpc>
                <a:spcPct val="90000"/>
              </a:lnSpc>
              <a:spcAft>
                <a:spcPts val="600"/>
              </a:spcAft>
              <a:buFont typeface="Wingdings" panose="05000000000000000000" pitchFamily="2" charset="2"/>
              <a:buChar char="ü"/>
            </a:pPr>
            <a:r>
              <a:rPr lang="en-US" sz="2000" dirty="0">
                <a:solidFill>
                  <a:schemeClr val="tx1"/>
                </a:solidFill>
              </a:rPr>
              <a:t>Security support (help when and where its needed by competent persons)</a:t>
            </a:r>
          </a:p>
          <a:p>
            <a:pPr marL="571500" indent="-342900">
              <a:lnSpc>
                <a:spcPct val="90000"/>
              </a:lnSpc>
              <a:spcAft>
                <a:spcPts val="600"/>
              </a:spcAft>
              <a:buFont typeface="Wingdings" panose="05000000000000000000" pitchFamily="2" charset="2"/>
              <a:buChar char="ü"/>
            </a:pPr>
            <a:r>
              <a:rPr lang="en-US" sz="2000" dirty="0">
                <a:solidFill>
                  <a:schemeClr val="tx1"/>
                </a:solidFill>
              </a:rPr>
              <a:t>Adequate ITS&amp;I</a:t>
            </a:r>
          </a:p>
          <a:p>
            <a:pPr marL="571500" indent="-342900">
              <a:lnSpc>
                <a:spcPct val="90000"/>
              </a:lnSpc>
              <a:spcAft>
                <a:spcPts val="600"/>
              </a:spcAft>
              <a:buFont typeface="Wingdings" panose="05000000000000000000" pitchFamily="2" charset="2"/>
              <a:buChar char="ü"/>
            </a:pPr>
            <a:r>
              <a:rPr lang="en-US" sz="2000" dirty="0">
                <a:solidFill>
                  <a:schemeClr val="tx1"/>
                </a:solidFill>
              </a:rPr>
              <a:t>Clear and implemented behavioural policies and procedures </a:t>
            </a:r>
          </a:p>
          <a:p>
            <a:pPr marL="1028700" lvl="1" indent="-342900">
              <a:lnSpc>
                <a:spcPct val="90000"/>
              </a:lnSpc>
              <a:spcAft>
                <a:spcPts val="600"/>
              </a:spcAft>
              <a:buFont typeface="Wingdings" panose="05000000000000000000" pitchFamily="2" charset="2"/>
              <a:buChar char="ü"/>
            </a:pPr>
            <a:r>
              <a:rPr lang="en-US" dirty="0">
                <a:solidFill>
                  <a:schemeClr val="tx1"/>
                </a:solidFill>
              </a:rPr>
              <a:t>Inform school community </a:t>
            </a:r>
          </a:p>
          <a:p>
            <a:pPr marL="1028700" lvl="1" indent="-342900">
              <a:lnSpc>
                <a:spcPct val="90000"/>
              </a:lnSpc>
              <a:spcAft>
                <a:spcPts val="600"/>
              </a:spcAft>
              <a:buFont typeface="Wingdings" panose="05000000000000000000" pitchFamily="2" charset="2"/>
              <a:buChar char="ü"/>
            </a:pPr>
            <a:r>
              <a:rPr lang="en-US" dirty="0">
                <a:solidFill>
                  <a:schemeClr val="tx1"/>
                </a:solidFill>
              </a:rPr>
              <a:t>Place violence is not tolerated signs in appropriate locations in the school </a:t>
            </a:r>
          </a:p>
          <a:p>
            <a:pPr marL="1028700" lvl="1" indent="-342900">
              <a:lnSpc>
                <a:spcPct val="90000"/>
              </a:lnSpc>
              <a:spcAft>
                <a:spcPts val="600"/>
              </a:spcAft>
              <a:buFont typeface="Wingdings" panose="05000000000000000000" pitchFamily="2" charset="2"/>
              <a:buChar char="ü"/>
            </a:pPr>
            <a:r>
              <a:rPr lang="en-US" dirty="0">
                <a:solidFill>
                  <a:schemeClr val="tx1"/>
                </a:solidFill>
              </a:rPr>
              <a:t>Enforce policies - right to refuse, student suspension and criminal consequences</a:t>
            </a:r>
          </a:p>
          <a:p>
            <a:pPr marL="571500" indent="-342900">
              <a:lnSpc>
                <a:spcPct val="90000"/>
              </a:lnSpc>
              <a:spcAft>
                <a:spcPts val="600"/>
              </a:spcAft>
              <a:buFont typeface="Wingdings" panose="05000000000000000000" pitchFamily="2" charset="2"/>
              <a:buChar char="ü"/>
            </a:pPr>
            <a:endParaRPr lang="en-US" dirty="0">
              <a:solidFill>
                <a:schemeClr val="tx1"/>
              </a:solidFill>
            </a:endParaRPr>
          </a:p>
          <a:p>
            <a:pPr marL="1028700" lvl="1" indent="-342900">
              <a:lnSpc>
                <a:spcPct val="90000"/>
              </a:lnSpc>
              <a:spcAft>
                <a:spcPts val="600"/>
              </a:spcAft>
              <a:buFont typeface="Wingdings" panose="05000000000000000000" pitchFamily="2" charset="2"/>
              <a:buChar char="ü"/>
            </a:pPr>
            <a:endParaRPr lang="en-US" sz="2400" dirty="0">
              <a:solidFill>
                <a:schemeClr val="tx1"/>
              </a:solidFill>
            </a:endParaRPr>
          </a:p>
        </p:txBody>
      </p:sp>
      <p:pic>
        <p:nvPicPr>
          <p:cNvPr id="3" name="Picture 2" descr="A close-up of a hand&#10;&#10;AI-generated content may be incorrect.">
            <a:extLst>
              <a:ext uri="{FF2B5EF4-FFF2-40B4-BE49-F238E27FC236}">
                <a16:creationId xmlns:a16="http://schemas.microsoft.com/office/drawing/2014/main" id="{951F4B66-C49D-45EF-2D61-A9AFA3DA48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077" t="34404" r="12212" b="6219"/>
          <a:stretch/>
        </p:blipFill>
        <p:spPr>
          <a:xfrm>
            <a:off x="8644379" y="10532"/>
            <a:ext cx="3624257" cy="183695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689F310B-D81C-4026-29F9-EA903C72B751}"/>
              </a:ext>
            </a:extLst>
          </p:cNvPr>
          <p:cNvSpPr txBox="1"/>
          <p:nvPr/>
        </p:nvSpPr>
        <p:spPr>
          <a:xfrm>
            <a:off x="452488" y="929008"/>
            <a:ext cx="8191892" cy="841834"/>
          </a:xfrm>
          <a:prstGeom prst="rect">
            <a:avLst/>
          </a:prstGeom>
          <a:noFill/>
        </p:spPr>
        <p:txBody>
          <a:bodyPr wrap="square">
            <a:spAutoFit/>
          </a:bodyPr>
          <a:lstStyle/>
          <a:p>
            <a:pPr marL="228600">
              <a:lnSpc>
                <a:spcPct val="90000"/>
              </a:lnSpc>
              <a:spcAft>
                <a:spcPts val="600"/>
              </a:spcAft>
            </a:pPr>
            <a:r>
              <a:rPr lang="en-US" sz="1800" dirty="0">
                <a:solidFill>
                  <a:schemeClr val="tx1"/>
                </a:solidFill>
              </a:rPr>
              <a:t>Apply systems level thinking and use community violence prevention forums to understand what is happening, triggers, perpetrators and targets to help address modifiable causes of poor behaviours </a:t>
            </a:r>
          </a:p>
        </p:txBody>
      </p:sp>
    </p:spTree>
    <p:extLst>
      <p:ext uri="{BB962C8B-B14F-4D97-AF65-F5344CB8AC3E}">
        <p14:creationId xmlns:p14="http://schemas.microsoft.com/office/powerpoint/2010/main" val="3687072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BE8D1-B4DF-B071-9566-01F538F0F6E5}"/>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70A8A4B-DE7A-AC57-18CB-A2656525E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B01F39D-30B1-B663-3D5D-947E38625EAD}"/>
              </a:ext>
            </a:extLst>
          </p:cNvPr>
          <p:cNvSpPr txBox="1"/>
          <p:nvPr/>
        </p:nvSpPr>
        <p:spPr>
          <a:xfrm>
            <a:off x="3343274" y="309337"/>
            <a:ext cx="8043077" cy="916754"/>
          </a:xfrm>
          <a:prstGeom prst="rect">
            <a:avLst/>
          </a:prstGeom>
        </p:spPr>
        <p:txBody>
          <a:bodyPr vert="horz" lIns="91440" tIns="45720" rIns="91440" bIns="45720" rtlCol="0" anchor="ctr">
            <a:noAutofit/>
          </a:bodyPr>
          <a:lstStyle/>
          <a:p>
            <a:pPr>
              <a:lnSpc>
                <a:spcPct val="110000"/>
              </a:lnSpc>
              <a:spcBef>
                <a:spcPct val="0"/>
              </a:spcBef>
              <a:spcAft>
                <a:spcPts val="600"/>
              </a:spcAft>
            </a:pPr>
            <a:r>
              <a:rPr lang="en-US" sz="2800" dirty="0">
                <a:solidFill>
                  <a:srgbClr val="0055A5"/>
                </a:solidFill>
                <a:latin typeface="Franklin Gothic Book" pitchFamily="34" charset="0"/>
              </a:rPr>
              <a:t>13. Manage staff conflict and poor behaviour risks</a:t>
            </a:r>
          </a:p>
        </p:txBody>
      </p:sp>
      <p:pic>
        <p:nvPicPr>
          <p:cNvPr id="6" name="Picture 5">
            <a:extLst>
              <a:ext uri="{FF2B5EF4-FFF2-40B4-BE49-F238E27FC236}">
                <a16:creationId xmlns:a16="http://schemas.microsoft.com/office/drawing/2014/main" id="{A1ABF074-53C0-DE06-BA32-C1278B71AB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7" r="19887"/>
          <a:stretch/>
        </p:blipFill>
        <p:spPr>
          <a:xfrm>
            <a:off x="-114776" y="10"/>
            <a:ext cx="3458050"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2" name="TextBox 11">
            <a:extLst>
              <a:ext uri="{FF2B5EF4-FFF2-40B4-BE49-F238E27FC236}">
                <a16:creationId xmlns:a16="http://schemas.microsoft.com/office/drawing/2014/main" id="{089523BC-876D-966A-6467-8F81C08B2D3F}"/>
              </a:ext>
            </a:extLst>
          </p:cNvPr>
          <p:cNvSpPr txBox="1"/>
          <p:nvPr/>
        </p:nvSpPr>
        <p:spPr>
          <a:xfrm>
            <a:off x="3458050" y="1728760"/>
            <a:ext cx="7928301" cy="4123891"/>
          </a:xfrm>
          <a:prstGeom prst="rect">
            <a:avLst/>
          </a:prstGeom>
          <a:solidFill>
            <a:schemeClr val="accent6">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p>
            <a:pPr>
              <a:lnSpc>
                <a:spcPct val="90000"/>
              </a:lnSpc>
              <a:spcAft>
                <a:spcPts val="600"/>
              </a:spcAft>
            </a:pPr>
            <a:r>
              <a:rPr lang="en-US" sz="2000" dirty="0">
                <a:solidFill>
                  <a:schemeClr val="tx1"/>
                </a:solidFill>
              </a:rPr>
              <a:t>Apply systems level thinking to understand and help address the modifiable causes of poor behaviours  </a:t>
            </a:r>
          </a:p>
          <a:p>
            <a:pPr marL="342900" indent="-342900">
              <a:lnSpc>
                <a:spcPct val="90000"/>
              </a:lnSpc>
              <a:spcAft>
                <a:spcPts val="600"/>
              </a:spcAft>
              <a:buFont typeface="Wingdings" panose="05000000000000000000" pitchFamily="2" charset="2"/>
              <a:buChar char="ü"/>
            </a:pPr>
            <a:r>
              <a:rPr lang="en-US" sz="2000" dirty="0">
                <a:solidFill>
                  <a:schemeClr val="tx1"/>
                </a:solidFill>
              </a:rPr>
              <a:t>Systematically address sources (see the CoP) such as excessive workload, lack of role clarity, poor support etc. </a:t>
            </a:r>
          </a:p>
          <a:p>
            <a:pPr marL="342900" indent="-342900">
              <a:lnSpc>
                <a:spcPct val="90000"/>
              </a:lnSpc>
              <a:spcAft>
                <a:spcPts val="600"/>
              </a:spcAft>
              <a:buFont typeface="Wingdings" panose="05000000000000000000" pitchFamily="2" charset="2"/>
              <a:buChar char="ü"/>
            </a:pPr>
            <a:r>
              <a:rPr lang="en-US" sz="2000" dirty="0">
                <a:solidFill>
                  <a:schemeClr val="tx1"/>
                </a:solidFill>
              </a:rPr>
              <a:t>Increase practical and emotional support for staff</a:t>
            </a:r>
          </a:p>
          <a:p>
            <a:pPr marL="800100" lvl="1" indent="-342900">
              <a:lnSpc>
                <a:spcPct val="90000"/>
              </a:lnSpc>
              <a:spcAft>
                <a:spcPts val="600"/>
              </a:spcAft>
              <a:buFont typeface="Wingdings" panose="05000000000000000000" pitchFamily="2" charset="2"/>
              <a:buChar char="ü"/>
            </a:pPr>
            <a:r>
              <a:rPr lang="en-US" sz="1600" dirty="0">
                <a:solidFill>
                  <a:schemeClr val="tx1"/>
                </a:solidFill>
              </a:rPr>
              <a:t>Advocate for budgets for an ‘Ex on deck’ as a circuit breakers and provide immediate help for the teacher and you when dealing with distressed/disruptive students </a:t>
            </a:r>
          </a:p>
          <a:p>
            <a:pPr marL="342900" indent="-342900">
              <a:lnSpc>
                <a:spcPct val="90000"/>
              </a:lnSpc>
              <a:spcAft>
                <a:spcPts val="600"/>
              </a:spcAft>
              <a:buFont typeface="Wingdings" panose="05000000000000000000" pitchFamily="2" charset="2"/>
              <a:buChar char="ü"/>
            </a:pPr>
            <a:r>
              <a:rPr lang="en-US" sz="2000" dirty="0">
                <a:solidFill>
                  <a:schemeClr val="tx1"/>
                </a:solidFill>
              </a:rPr>
              <a:t>Provide ITSI </a:t>
            </a:r>
          </a:p>
          <a:p>
            <a:pPr marL="342900" indent="-342900">
              <a:lnSpc>
                <a:spcPct val="90000"/>
              </a:lnSpc>
              <a:spcAft>
                <a:spcPts val="600"/>
              </a:spcAft>
              <a:buFont typeface="Wingdings" panose="05000000000000000000" pitchFamily="2" charset="2"/>
              <a:buChar char="ü"/>
            </a:pPr>
            <a:r>
              <a:rPr lang="en-US" sz="2000" dirty="0">
                <a:solidFill>
                  <a:schemeClr val="tx1"/>
                </a:solidFill>
              </a:rPr>
              <a:t>Implement workplace behaviour policies</a:t>
            </a:r>
          </a:p>
          <a:p>
            <a:pPr marL="342900" indent="-342900">
              <a:lnSpc>
                <a:spcPct val="90000"/>
              </a:lnSpc>
              <a:spcAft>
                <a:spcPts val="600"/>
              </a:spcAft>
              <a:buFont typeface="Wingdings" panose="05000000000000000000" pitchFamily="2" charset="2"/>
              <a:buChar char="ü"/>
            </a:pPr>
            <a:r>
              <a:rPr lang="en-US" sz="2000" dirty="0">
                <a:solidFill>
                  <a:schemeClr val="tx1"/>
                </a:solidFill>
              </a:rPr>
              <a:t>Safe reporting avenues and fair and proportional incident investigations and responses</a:t>
            </a:r>
          </a:p>
          <a:p>
            <a:pPr marL="342900" indent="-342900">
              <a:lnSpc>
                <a:spcPct val="90000"/>
              </a:lnSpc>
              <a:spcAft>
                <a:spcPts val="600"/>
              </a:spcAft>
              <a:buFont typeface="Wingdings" panose="05000000000000000000" pitchFamily="2" charset="2"/>
              <a:buChar char="ü"/>
            </a:pPr>
            <a:r>
              <a:rPr lang="en-US" sz="2000" dirty="0">
                <a:solidFill>
                  <a:schemeClr val="tx1"/>
                </a:solidFill>
              </a:rPr>
              <a:t>Encourage staff to access support services </a:t>
            </a:r>
          </a:p>
        </p:txBody>
      </p:sp>
      <p:sp>
        <p:nvSpPr>
          <p:cNvPr id="2" name="TextBox 1">
            <a:extLst>
              <a:ext uri="{FF2B5EF4-FFF2-40B4-BE49-F238E27FC236}">
                <a16:creationId xmlns:a16="http://schemas.microsoft.com/office/drawing/2014/main" id="{9C0DB0C8-B743-1230-1C42-90E88EEE1458}"/>
              </a:ext>
            </a:extLst>
          </p:cNvPr>
          <p:cNvSpPr txBox="1"/>
          <p:nvPr/>
        </p:nvSpPr>
        <p:spPr>
          <a:xfrm>
            <a:off x="-2026925" y="6857990"/>
            <a:ext cx="6116549" cy="230832"/>
          </a:xfrm>
          <a:prstGeom prst="rect">
            <a:avLst/>
          </a:prstGeom>
          <a:noFill/>
        </p:spPr>
        <p:txBody>
          <a:bodyPr wrap="square" rtlCol="0">
            <a:spAutoFit/>
          </a:bodyPr>
          <a:lstStyle/>
          <a:p>
            <a:r>
              <a:rPr lang="en-AU" sz="900" dirty="0">
                <a:hlinkClick r:id="rId4" tooltip="https://www.choosehelp.com/topics/bullying/workplace-bullying"/>
              </a:rPr>
              <a:t>This Photo</a:t>
            </a:r>
            <a:r>
              <a:rPr lang="en-AU" sz="900" dirty="0"/>
              <a:t> by Unknown Author is licensed under </a:t>
            </a:r>
            <a:r>
              <a:rPr lang="en-AU" sz="900" dirty="0">
                <a:hlinkClick r:id="rId5" tooltip="https://creativecommons.org/licenses/by/3.0/"/>
              </a:rPr>
              <a:t>CC BY</a:t>
            </a:r>
            <a:endParaRPr lang="en-AU" sz="900" dirty="0"/>
          </a:p>
        </p:txBody>
      </p:sp>
    </p:spTree>
    <p:extLst>
      <p:ext uri="{BB962C8B-B14F-4D97-AF65-F5344CB8AC3E}">
        <p14:creationId xmlns:p14="http://schemas.microsoft.com/office/powerpoint/2010/main" val="3717626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B85F92-0B90-D502-A56F-420F1F3CAE6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8B0C79E-19A4-C5F0-4D82-901917EC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01E1432-DB8D-AEC8-F8CE-FE458C34985C}"/>
              </a:ext>
            </a:extLst>
          </p:cNvPr>
          <p:cNvSpPr txBox="1"/>
          <p:nvPr/>
        </p:nvSpPr>
        <p:spPr>
          <a:xfrm>
            <a:off x="7061200" y="3147062"/>
            <a:ext cx="5658651" cy="916754"/>
          </a:xfrm>
          <a:prstGeom prst="rect">
            <a:avLst/>
          </a:prstGeom>
        </p:spPr>
        <p:txBody>
          <a:bodyPr vert="horz" lIns="91440" tIns="45720" rIns="91440" bIns="45720" rtlCol="0" anchor="ctr">
            <a:noAutofit/>
          </a:bodyPr>
          <a:lstStyle/>
          <a:p>
            <a:pPr>
              <a:lnSpc>
                <a:spcPct val="110000"/>
              </a:lnSpc>
              <a:spcBef>
                <a:spcPct val="0"/>
              </a:spcBef>
              <a:spcAft>
                <a:spcPts val="600"/>
              </a:spcAft>
            </a:pPr>
            <a:r>
              <a:rPr lang="en-US" sz="2800" dirty="0">
                <a:solidFill>
                  <a:srgbClr val="0055A5"/>
                </a:solidFill>
                <a:latin typeface="Franklin Gothic Book" pitchFamily="34" charset="0"/>
              </a:rPr>
              <a:t>13. Practice self care</a:t>
            </a:r>
          </a:p>
        </p:txBody>
      </p:sp>
      <p:pic>
        <p:nvPicPr>
          <p:cNvPr id="6" name="Picture 5">
            <a:extLst>
              <a:ext uri="{FF2B5EF4-FFF2-40B4-BE49-F238E27FC236}">
                <a16:creationId xmlns:a16="http://schemas.microsoft.com/office/drawing/2014/main" id="{FD30556E-20C5-C479-3B47-391B3F92231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28" t="1455" r="-10759" b="1820"/>
          <a:stretch>
            <a:fillRect/>
          </a:stretch>
        </p:blipFill>
        <p:spPr>
          <a:xfrm>
            <a:off x="0" y="0"/>
            <a:ext cx="13398500" cy="68580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93B74DEC-ECD3-D4BD-2E00-1FEBC4FEDE15}"/>
              </a:ext>
            </a:extLst>
          </p:cNvPr>
          <p:cNvSpPr txBox="1"/>
          <p:nvPr/>
        </p:nvSpPr>
        <p:spPr>
          <a:xfrm>
            <a:off x="3333750" y="2730639"/>
            <a:ext cx="5505450" cy="1569660"/>
          </a:xfrm>
          <a:prstGeom prst="rect">
            <a:avLst/>
          </a:prstGeom>
          <a:noFill/>
        </p:spPr>
        <p:txBody>
          <a:bodyPr wrap="square" rtlCol="0">
            <a:spAutoFit/>
          </a:bodyPr>
          <a:lstStyle/>
          <a:p>
            <a:pPr algn="ctr"/>
            <a:r>
              <a:rPr lang="en-AU" sz="3200" dirty="0">
                <a:solidFill>
                  <a:schemeClr val="tx2">
                    <a:lumMod val="75000"/>
                    <a:lumOff val="25000"/>
                  </a:schemeClr>
                </a:solidFill>
              </a:rPr>
              <a:t>14. Practice self care and exercise your right to disconnect</a:t>
            </a:r>
          </a:p>
        </p:txBody>
      </p:sp>
    </p:spTree>
    <p:extLst>
      <p:ext uri="{BB962C8B-B14F-4D97-AF65-F5344CB8AC3E}">
        <p14:creationId xmlns:p14="http://schemas.microsoft.com/office/powerpoint/2010/main" val="1549081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ral colorful oval signs&#10;&#10;AI-generated content may be incorrect.">
            <a:extLst>
              <a:ext uri="{FF2B5EF4-FFF2-40B4-BE49-F238E27FC236}">
                <a16:creationId xmlns:a16="http://schemas.microsoft.com/office/drawing/2014/main" id="{3A01E6DC-2AC5-7B03-1427-91CD3E335CD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3981" y="0"/>
            <a:ext cx="12507274" cy="7367294"/>
          </a:xfrm>
          <a:prstGeom prst="rect">
            <a:avLst/>
          </a:prstGeom>
        </p:spPr>
      </p:pic>
    </p:spTree>
    <p:extLst>
      <p:ext uri="{BB962C8B-B14F-4D97-AF65-F5344CB8AC3E}">
        <p14:creationId xmlns:p14="http://schemas.microsoft.com/office/powerpoint/2010/main" val="2617718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6129" y="244693"/>
            <a:ext cx="11152228" cy="701731"/>
          </a:xfrm>
          <a:prstGeom prst="rect">
            <a:avLst/>
          </a:prstGeom>
          <a:noFill/>
        </p:spPr>
        <p:txBody>
          <a:bodyPr wrap="square" rtlCol="0">
            <a:spAutoFit/>
          </a:bodyPr>
          <a:lstStyle/>
          <a:p>
            <a:pPr defTabSz="914377">
              <a:lnSpc>
                <a:spcPct val="90000"/>
              </a:lnSpc>
              <a:spcBef>
                <a:spcPts val="0"/>
              </a:spcBef>
              <a:buFontTx/>
              <a:buNone/>
              <a:defRPr/>
            </a:pPr>
            <a:r>
              <a:rPr lang="en-US" sz="4400" dirty="0">
                <a:solidFill>
                  <a:srgbClr val="0055A5"/>
                </a:solidFill>
                <a:latin typeface="Franklin Gothic Book" pitchFamily="34" charset="0"/>
              </a:rPr>
              <a:t>Systems thinking</a:t>
            </a:r>
            <a:endParaRPr lang="en-AU" sz="4400" dirty="0">
              <a:solidFill>
                <a:srgbClr val="0055A5"/>
              </a:solidFill>
              <a:latin typeface="Franklin Gothic Book" pitchFamily="34" charset="0"/>
            </a:endParaRPr>
          </a:p>
        </p:txBody>
      </p:sp>
      <p:sp>
        <p:nvSpPr>
          <p:cNvPr id="5" name="TextBox 4">
            <a:extLst>
              <a:ext uri="{FF2B5EF4-FFF2-40B4-BE49-F238E27FC236}">
                <a16:creationId xmlns:a16="http://schemas.microsoft.com/office/drawing/2014/main" id="{FCE54932-3ED1-B445-3F7F-8CAB396F2915}"/>
              </a:ext>
            </a:extLst>
          </p:cNvPr>
          <p:cNvSpPr txBox="1"/>
          <p:nvPr/>
        </p:nvSpPr>
        <p:spPr>
          <a:xfrm>
            <a:off x="626129" y="1065578"/>
            <a:ext cx="7603472" cy="5262979"/>
          </a:xfrm>
          <a:prstGeom prst="rect">
            <a:avLst/>
          </a:prstGeom>
          <a:noFill/>
        </p:spPr>
        <p:txBody>
          <a:bodyPr wrap="square">
            <a:spAutoFit/>
          </a:bodyPr>
          <a:lstStyle/>
          <a:p>
            <a:r>
              <a:rPr lang="en-US" sz="2600" b="1" dirty="0">
                <a:solidFill>
                  <a:srgbClr val="00B050"/>
                </a:solidFill>
              </a:rPr>
              <a:t>ALL those in control of the design and management of work should</a:t>
            </a:r>
          </a:p>
          <a:p>
            <a:pPr marL="342900" indent="-342900">
              <a:buFont typeface="Arial" panose="020B0604020202020204" pitchFamily="34" charset="0"/>
              <a:buChar char="•"/>
            </a:pPr>
            <a:r>
              <a:rPr lang="en-US" sz="2400" dirty="0"/>
              <a:t>Understand education delivery occurs in a complex system with multiple interconnected and interacting components </a:t>
            </a:r>
            <a:r>
              <a:rPr lang="en-US" dirty="0"/>
              <a:t>(tasks, processes, working environment, information and data, machines and people) and must reflect the ‘work as real’ not  ‘imagined or hope for’</a:t>
            </a:r>
          </a:p>
          <a:p>
            <a:pPr marL="342900" indent="-342900">
              <a:buFont typeface="Arial" panose="020B0604020202020204" pitchFamily="34" charset="0"/>
              <a:buChar char="•"/>
            </a:pPr>
            <a:r>
              <a:rPr lang="en-US" sz="2400" dirty="0"/>
              <a:t>Use root cause analysis </a:t>
            </a:r>
          </a:p>
          <a:p>
            <a:pPr marL="800100" lvl="1" indent="-342900">
              <a:buFont typeface="Arial" panose="020B0604020202020204" pitchFamily="34" charset="0"/>
              <a:buChar char="•"/>
            </a:pPr>
            <a:r>
              <a:rPr lang="en-US" sz="2000" dirty="0"/>
              <a:t>Look for obvious and less obvious causes of poor WHS </a:t>
            </a:r>
          </a:p>
          <a:p>
            <a:pPr marL="800100" lvl="1" indent="-342900">
              <a:buFont typeface="Arial" panose="020B0604020202020204" pitchFamily="34" charset="0"/>
              <a:buChar char="•"/>
            </a:pPr>
            <a:r>
              <a:rPr lang="en-US" sz="2000" dirty="0"/>
              <a:t>Understand who are the obvious and hidden work designers- make them accountable </a:t>
            </a:r>
          </a:p>
          <a:p>
            <a:pPr marL="800100" lvl="1" indent="-342900">
              <a:buFont typeface="Arial" panose="020B0604020202020204" pitchFamily="34" charset="0"/>
              <a:buChar char="•"/>
            </a:pPr>
            <a:r>
              <a:rPr lang="en-US" sz="2000" dirty="0"/>
              <a:t>Implement system level changes</a:t>
            </a:r>
          </a:p>
          <a:p>
            <a:pPr marL="342900" indent="-342900">
              <a:buFont typeface="Arial" panose="020B0604020202020204" pitchFamily="34" charset="0"/>
              <a:buChar char="•"/>
            </a:pPr>
            <a:r>
              <a:rPr lang="en-US" sz="2400" dirty="0"/>
              <a:t>Move towards designing in ‘organisational resilience’– rather than viewing </a:t>
            </a:r>
            <a:r>
              <a:rPr lang="en-US" sz="2400" b="1" dirty="0"/>
              <a:t>workers </a:t>
            </a:r>
            <a:r>
              <a:rPr lang="en-US" sz="2400" dirty="0"/>
              <a:t>as the ‘problem’ and relying on lower order controls</a:t>
            </a:r>
            <a:endParaRPr lang="en-US" sz="2400" b="1" dirty="0"/>
          </a:p>
        </p:txBody>
      </p:sp>
      <p:pic>
        <p:nvPicPr>
          <p:cNvPr id="4" name="Picture 3">
            <a:extLst>
              <a:ext uri="{FF2B5EF4-FFF2-40B4-BE49-F238E27FC236}">
                <a16:creationId xmlns:a16="http://schemas.microsoft.com/office/drawing/2014/main" id="{77DF4A33-9621-8AC5-2C9D-960CEAA9FAC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5923" r="35574" b="4772"/>
          <a:stretch/>
        </p:blipFill>
        <p:spPr>
          <a:xfrm>
            <a:off x="8140208" y="946424"/>
            <a:ext cx="4051792" cy="5628354"/>
          </a:xfrm>
          <a:prstGeom prst="rect">
            <a:avLst/>
          </a:prstGeom>
          <a:ln>
            <a:noFill/>
          </a:ln>
          <a:effectLst>
            <a:softEdge rad="112500"/>
          </a:effectLst>
        </p:spPr>
      </p:pic>
      <p:sp>
        <p:nvSpPr>
          <p:cNvPr id="8" name="Slide Number Placeholder 7">
            <a:extLst>
              <a:ext uri="{FF2B5EF4-FFF2-40B4-BE49-F238E27FC236}">
                <a16:creationId xmlns:a16="http://schemas.microsoft.com/office/drawing/2014/main" id="{3B445284-0E6C-10AE-D471-163768C5D921}"/>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2" name="TextBox 1">
            <a:extLst>
              <a:ext uri="{FF2B5EF4-FFF2-40B4-BE49-F238E27FC236}">
                <a16:creationId xmlns:a16="http://schemas.microsoft.com/office/drawing/2014/main" id="{9B3C617C-A736-EA91-2F94-D32658915ED2}"/>
              </a:ext>
            </a:extLst>
          </p:cNvPr>
          <p:cNvSpPr txBox="1"/>
          <p:nvPr/>
        </p:nvSpPr>
        <p:spPr>
          <a:xfrm>
            <a:off x="9558785" y="6054503"/>
            <a:ext cx="2113329" cy="215444"/>
          </a:xfrm>
          <a:prstGeom prst="rect">
            <a:avLst/>
          </a:prstGeom>
          <a:noFill/>
        </p:spPr>
        <p:txBody>
          <a:bodyPr wrap="square" rtlCol="0">
            <a:spAutoFit/>
          </a:bodyPr>
          <a:lstStyle/>
          <a:p>
            <a:pPr algn="r"/>
            <a:r>
              <a:rPr lang="en-US" sz="800" dirty="0">
                <a:solidFill>
                  <a:schemeClr val="bg1">
                    <a:lumMod val="50000"/>
                  </a:schemeClr>
                </a:solidFill>
              </a:rPr>
              <a:t>Source: Adobestock</a:t>
            </a:r>
            <a:endParaRPr lang="en-AU" sz="800" dirty="0">
              <a:solidFill>
                <a:schemeClr val="bg1">
                  <a:lumMod val="50000"/>
                </a:schemeClr>
              </a:solidFill>
            </a:endParaRPr>
          </a:p>
        </p:txBody>
      </p:sp>
    </p:spTree>
    <p:extLst>
      <p:ext uri="{BB962C8B-B14F-4D97-AF65-F5344CB8AC3E}">
        <p14:creationId xmlns:p14="http://schemas.microsoft.com/office/powerpoint/2010/main" val="254465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28B8A9-2AB0-0D38-0122-FE8985B9529C}"/>
              </a:ext>
            </a:extLst>
          </p:cNvPr>
          <p:cNvSpPr txBox="1">
            <a:spLocks noGrp="1"/>
          </p:cNvSpPr>
          <p:nvPr>
            <p:ph idx="1"/>
          </p:nvPr>
        </p:nvSpPr>
        <p:spPr>
          <a:xfrm>
            <a:off x="2371725" y="1916906"/>
            <a:ext cx="8743950" cy="4321970"/>
          </a:xfrm>
          <a:prstGeom prst="rect">
            <a:avLst/>
          </a:prstGeom>
          <a:solidFill>
            <a:schemeClr val="accent6">
              <a:lumMod val="20000"/>
              <a:lumOff val="80000"/>
            </a:schemeClr>
          </a:solidFill>
        </p:spPr>
        <p:txBody>
          <a:bodyPr vert="horz" lIns="91440" tIns="45720" rIns="91440" bIns="45720" rtlCol="0" anchor="t">
            <a:noAutofit/>
          </a:bodyPr>
          <a:lstStyle/>
          <a:p>
            <a:pPr marL="571500" lvl="1" indent="-342900" fontAlgn="ctr">
              <a:spcBef>
                <a:spcPts val="750"/>
              </a:spcBef>
              <a:spcAft>
                <a:spcPts val="600"/>
              </a:spcAft>
              <a:buFont typeface="Wingdings" panose="05000000000000000000" pitchFamily="2" charset="2"/>
              <a:buChar char="ü"/>
            </a:pPr>
            <a:r>
              <a:rPr lang="en-US" sz="2000" dirty="0"/>
              <a:t>Targeted principal support  training – budgets, financial accountabilities, workload management, HR and IR</a:t>
            </a:r>
          </a:p>
          <a:p>
            <a:pPr marL="571500" lvl="1" indent="-342900" fontAlgn="ctr">
              <a:lnSpc>
                <a:spcPct val="90000"/>
              </a:lnSpc>
              <a:spcBef>
                <a:spcPts val="750"/>
              </a:spcBef>
              <a:spcAft>
                <a:spcPts val="600"/>
              </a:spcAft>
              <a:buFont typeface="Wingdings" panose="05000000000000000000" pitchFamily="2" charset="2"/>
              <a:buChar char="ü"/>
            </a:pPr>
            <a:r>
              <a:rPr lang="en-US" sz="2000" dirty="0"/>
              <a:t>Shared IT and accountancy resources for school clusters</a:t>
            </a:r>
          </a:p>
          <a:p>
            <a:pPr marL="571500" lvl="1" indent="-342900" fontAlgn="ctr">
              <a:lnSpc>
                <a:spcPct val="90000"/>
              </a:lnSpc>
              <a:spcBef>
                <a:spcPts val="750"/>
              </a:spcBef>
              <a:spcAft>
                <a:spcPts val="600"/>
              </a:spcAft>
              <a:buFont typeface="Wingdings" panose="05000000000000000000" pitchFamily="2" charset="2"/>
              <a:buChar char="ü"/>
            </a:pPr>
            <a:r>
              <a:rPr lang="en-US" sz="2000" dirty="0"/>
              <a:t>Physical safety through improved school design</a:t>
            </a:r>
          </a:p>
          <a:p>
            <a:pPr marL="571500" lvl="1" indent="-342900" fontAlgn="ctr">
              <a:lnSpc>
                <a:spcPct val="90000"/>
              </a:lnSpc>
              <a:spcBef>
                <a:spcPts val="750"/>
              </a:spcBef>
              <a:spcAft>
                <a:spcPts val="600"/>
              </a:spcAft>
              <a:buFont typeface="Wingdings" panose="05000000000000000000" pitchFamily="2" charset="2"/>
              <a:buChar char="ü"/>
            </a:pPr>
            <a:r>
              <a:rPr lang="en-US" sz="2000" i="0" dirty="0">
                <a:effectLst/>
              </a:rPr>
              <a:t>Investment in Communities of Practice and Principals’ Collaboration Networks</a:t>
            </a:r>
          </a:p>
          <a:p>
            <a:pPr marL="571500" lvl="1" indent="-342900" fontAlgn="ctr">
              <a:spcBef>
                <a:spcPts val="750"/>
              </a:spcBef>
              <a:spcAft>
                <a:spcPts val="600"/>
              </a:spcAft>
              <a:buFont typeface="Wingdings" panose="05000000000000000000" pitchFamily="2" charset="2"/>
              <a:buChar char="ü"/>
            </a:pPr>
            <a:r>
              <a:rPr lang="en-US" sz="2000" dirty="0"/>
              <a:t>OV prevention and response program funding that </a:t>
            </a:r>
            <a:r>
              <a:rPr lang="en-US" sz="2000" b="1" dirty="0"/>
              <a:t>match marketplace delivery and evaluations costs</a:t>
            </a:r>
            <a:endParaRPr lang="en-US" sz="2000" dirty="0"/>
          </a:p>
          <a:p>
            <a:pPr marL="1028700" lvl="2" indent="-342900" fontAlgn="ctr">
              <a:spcBef>
                <a:spcPts val="750"/>
              </a:spcBef>
              <a:spcAft>
                <a:spcPts val="600"/>
              </a:spcAft>
              <a:buFont typeface="Wingdings" panose="05000000000000000000" pitchFamily="2" charset="2"/>
              <a:buChar char="ü"/>
            </a:pPr>
            <a:r>
              <a:rPr lang="en-US" sz="1600" dirty="0"/>
              <a:t>Rebalance focus from tertiary level intervention (providing  medical care and rehabilitation to injured workers) towards greater investment in primary prevention (designing out risk) and secondary interventions (immediate post event responses)</a:t>
            </a:r>
          </a:p>
        </p:txBody>
      </p:sp>
      <p:sp>
        <p:nvSpPr>
          <p:cNvPr id="5" name="Title 4">
            <a:extLst>
              <a:ext uri="{FF2B5EF4-FFF2-40B4-BE49-F238E27FC236}">
                <a16:creationId xmlns:a16="http://schemas.microsoft.com/office/drawing/2014/main" id="{C83178AE-A1F5-D74C-327D-D5F483EDFEF3}"/>
              </a:ext>
            </a:extLst>
          </p:cNvPr>
          <p:cNvSpPr txBox="1">
            <a:spLocks noGrp="1"/>
          </p:cNvSpPr>
          <p:nvPr>
            <p:ph type="title"/>
          </p:nvPr>
        </p:nvSpPr>
        <p:spPr>
          <a:xfrm>
            <a:off x="2371725" y="619124"/>
            <a:ext cx="9138502" cy="875506"/>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dirty="0">
                <a:solidFill>
                  <a:srgbClr val="0055A5"/>
                </a:solidFill>
                <a:latin typeface="Franklin Gothic Book" pitchFamily="34" charset="0"/>
              </a:rPr>
              <a:t>Suggestions:</a:t>
            </a:r>
            <a:br>
              <a:rPr lang="en-US" sz="2800" dirty="0">
                <a:solidFill>
                  <a:srgbClr val="0055A5"/>
                </a:solidFill>
                <a:latin typeface="Franklin Gothic Book" pitchFamily="34" charset="0"/>
              </a:rPr>
            </a:br>
            <a:r>
              <a:rPr lang="en-US" sz="2800" dirty="0">
                <a:solidFill>
                  <a:srgbClr val="0055A5"/>
                </a:solidFill>
                <a:latin typeface="Franklin Gothic Book" pitchFamily="34" charset="0"/>
              </a:rPr>
              <a:t>ACT wide or school cluster projects</a:t>
            </a:r>
          </a:p>
        </p:txBody>
      </p:sp>
      <p:pic>
        <p:nvPicPr>
          <p:cNvPr id="6" name="Picture 5" descr="A building with many windows&#10;&#10;AI-generated content may be incorrect.">
            <a:extLst>
              <a:ext uri="{FF2B5EF4-FFF2-40B4-BE49-F238E27FC236}">
                <a16:creationId xmlns:a16="http://schemas.microsoft.com/office/drawing/2014/main" id="{42863394-258A-06C8-CE71-52C73106027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786" r="16012" b="2"/>
          <a:stretch/>
        </p:blipFill>
        <p:spPr>
          <a:xfrm flipH="1">
            <a:off x="-1763260" y="10"/>
            <a:ext cx="397855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80873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E531F4-136B-8281-7814-E3D83F29EE7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29F4BDC-EE87-CB6B-1891-3C02D9F446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6BDADA1-E1D5-DA40-B684-FC23AABE15DC}"/>
              </a:ext>
            </a:extLst>
          </p:cNvPr>
          <p:cNvSpPr txBox="1"/>
          <p:nvPr/>
        </p:nvSpPr>
        <p:spPr>
          <a:xfrm>
            <a:off x="2567939" y="627536"/>
            <a:ext cx="7814311" cy="9537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a:lnSpc>
                <a:spcPct val="90000"/>
              </a:lnSpc>
              <a:spcBef>
                <a:spcPct val="0"/>
              </a:spcBef>
              <a:spcAft>
                <a:spcPts val="600"/>
              </a:spcAft>
            </a:pPr>
            <a:r>
              <a:rPr lang="en-US" sz="2800" dirty="0">
                <a:solidFill>
                  <a:srgbClr val="0055A5"/>
                </a:solidFill>
                <a:latin typeface="Franklin Gothic Book" pitchFamily="34" charset="0"/>
              </a:rPr>
              <a:t>Suggestions: </a:t>
            </a:r>
          </a:p>
          <a:p>
            <a:pPr>
              <a:lnSpc>
                <a:spcPct val="90000"/>
              </a:lnSpc>
              <a:spcBef>
                <a:spcPct val="0"/>
              </a:spcBef>
              <a:spcAft>
                <a:spcPts val="600"/>
              </a:spcAft>
            </a:pPr>
            <a:r>
              <a:rPr lang="en-US" sz="2800" dirty="0">
                <a:solidFill>
                  <a:srgbClr val="0055A5"/>
                </a:solidFill>
                <a:latin typeface="Franklin Gothic Book" pitchFamily="34" charset="0"/>
              </a:rPr>
              <a:t>Enhanced ED leadership and governance </a:t>
            </a:r>
          </a:p>
        </p:txBody>
      </p:sp>
      <p:sp>
        <p:nvSpPr>
          <p:cNvPr id="3" name="TextBox 2">
            <a:extLst>
              <a:ext uri="{FF2B5EF4-FFF2-40B4-BE49-F238E27FC236}">
                <a16:creationId xmlns:a16="http://schemas.microsoft.com/office/drawing/2014/main" id="{FFB4A5A8-5B83-7493-9E44-30BC0E042908}"/>
              </a:ext>
            </a:extLst>
          </p:cNvPr>
          <p:cNvSpPr txBox="1"/>
          <p:nvPr/>
        </p:nvSpPr>
        <p:spPr>
          <a:xfrm>
            <a:off x="4551581" y="2209326"/>
            <a:ext cx="7388226" cy="3067379"/>
          </a:xfrm>
          <a:prstGeom prst="rect">
            <a:avLst/>
          </a:prstGeom>
        </p:spPr>
        <p:txBody>
          <a:bodyPr vert="horz" lIns="91440" tIns="45720" rIns="91440" bIns="45720" rtlCol="0">
            <a:noAutofit/>
          </a:bodyPr>
          <a:lstStyle/>
          <a:p>
            <a:pPr>
              <a:lnSpc>
                <a:spcPct val="90000"/>
              </a:lnSpc>
              <a:spcBef>
                <a:spcPts val="1000"/>
              </a:spcBef>
            </a:pPr>
            <a:endParaRPr lang="en-US" sz="2000" dirty="0"/>
          </a:p>
        </p:txBody>
      </p:sp>
      <p:pic>
        <p:nvPicPr>
          <p:cNvPr id="11" name="Picture 10" descr="A building with many windows&#10;&#10;AI-generated content may be incorrect.">
            <a:extLst>
              <a:ext uri="{FF2B5EF4-FFF2-40B4-BE49-F238E27FC236}">
                <a16:creationId xmlns:a16="http://schemas.microsoft.com/office/drawing/2014/main" id="{9BC64DAB-8B15-9DBE-4AE9-38414B4017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786" r="16012" b="2"/>
          <a:stretch/>
        </p:blipFill>
        <p:spPr>
          <a:xfrm flipH="1">
            <a:off x="-2658676" y="0"/>
            <a:ext cx="511231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4" name="TextBox 13">
            <a:extLst>
              <a:ext uri="{FF2B5EF4-FFF2-40B4-BE49-F238E27FC236}">
                <a16:creationId xmlns:a16="http://schemas.microsoft.com/office/drawing/2014/main" id="{1F22F952-B548-F38D-A062-0A42725A68D2}"/>
              </a:ext>
            </a:extLst>
          </p:cNvPr>
          <p:cNvSpPr txBox="1"/>
          <p:nvPr/>
        </p:nvSpPr>
        <p:spPr>
          <a:xfrm>
            <a:off x="2682797" y="2350183"/>
            <a:ext cx="7699453" cy="2554545"/>
          </a:xfrm>
          <a:prstGeom prst="rect">
            <a:avLst/>
          </a:prstGeom>
          <a:solidFill>
            <a:schemeClr val="accent6">
              <a:lumMod val="20000"/>
              <a:lumOff val="80000"/>
            </a:schemeClr>
          </a:solidFill>
        </p:spPr>
        <p:txBody>
          <a:bodyPr wrap="square">
            <a:spAutoFit/>
          </a:bodyPr>
          <a:lstStyle/>
          <a:p>
            <a:pPr marL="285750" indent="-285750">
              <a:buFont typeface="Wingdings" panose="05000000000000000000" pitchFamily="2" charset="2"/>
              <a:buChar char="ü"/>
            </a:pPr>
            <a:r>
              <a:rPr lang="en-US" sz="2000" dirty="0"/>
              <a:t>WHS part of senior executive performance metrics</a:t>
            </a:r>
          </a:p>
          <a:p>
            <a:pPr marL="285750" indent="-285750">
              <a:buFont typeface="Wingdings" panose="05000000000000000000" pitchFamily="2" charset="2"/>
              <a:buChar char="ü"/>
            </a:pPr>
            <a:r>
              <a:rPr lang="en-US" sz="2000" dirty="0"/>
              <a:t>Realistic school staff student ratios and staff budgets</a:t>
            </a:r>
          </a:p>
          <a:p>
            <a:pPr marL="285750" indent="-285750">
              <a:buFont typeface="Wingdings" panose="05000000000000000000" pitchFamily="2" charset="2"/>
              <a:buChar char="ü"/>
            </a:pPr>
            <a:r>
              <a:rPr lang="en-US" sz="2000" dirty="0"/>
              <a:t>Adequate budgets for educational equipment and supplies</a:t>
            </a:r>
          </a:p>
          <a:p>
            <a:endParaRPr lang="en-US" sz="2000" dirty="0"/>
          </a:p>
          <a:p>
            <a:pPr marL="285750" indent="-285750">
              <a:buFont typeface="Wingdings" panose="05000000000000000000" pitchFamily="2" charset="2"/>
              <a:buChar char="ü"/>
            </a:pPr>
            <a:r>
              <a:rPr lang="en-US" sz="2000" dirty="0"/>
              <a:t>Improved IT and IMS design (user friendly) and rollout coordination</a:t>
            </a:r>
          </a:p>
          <a:p>
            <a:r>
              <a:rPr lang="en-US" sz="2000" dirty="0"/>
              <a:t> </a:t>
            </a:r>
          </a:p>
          <a:p>
            <a:pPr marL="285750" indent="-285750">
              <a:buFont typeface="Wingdings" panose="05000000000000000000" pitchFamily="2" charset="2"/>
              <a:buChar char="ü"/>
            </a:pPr>
            <a:r>
              <a:rPr lang="en-US" sz="2000" dirty="0"/>
              <a:t>Simplified streamlined </a:t>
            </a:r>
            <a:r>
              <a:rPr lang="en-US" sz="2000" b="0" i="0" dirty="0">
                <a:solidFill>
                  <a:srgbClr val="333333"/>
                </a:solidFill>
                <a:effectLst/>
              </a:rPr>
              <a:t>rules for documentation and reporting incident notifications </a:t>
            </a:r>
            <a:endParaRPr lang="en-US" sz="2000" dirty="0"/>
          </a:p>
        </p:txBody>
      </p:sp>
    </p:spTree>
    <p:extLst>
      <p:ext uri="{BB962C8B-B14F-4D97-AF65-F5344CB8AC3E}">
        <p14:creationId xmlns:p14="http://schemas.microsoft.com/office/powerpoint/2010/main" val="392392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F10C9D8-1CA1-C6A7-A7F2-37663C47A732}"/>
              </a:ext>
            </a:extLst>
          </p:cNvPr>
          <p:cNvGraphicFramePr>
            <a:graphicFrameLocks noGrp="1"/>
          </p:cNvGraphicFramePr>
          <p:nvPr>
            <p:ph idx="1"/>
            <p:extLst>
              <p:ext uri="{D42A27DB-BD31-4B8C-83A1-F6EECF244321}">
                <p14:modId xmlns:p14="http://schemas.microsoft.com/office/powerpoint/2010/main" val="1402073964"/>
              </p:ext>
            </p:extLst>
          </p:nvPr>
        </p:nvGraphicFramePr>
        <p:xfrm>
          <a:off x="78507" y="584775"/>
          <a:ext cx="9681462" cy="5981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C64DC71-C5DD-4700-D038-9EF4C3AF065D}"/>
              </a:ext>
            </a:extLst>
          </p:cNvPr>
          <p:cNvSpPr txBox="1"/>
          <p:nvPr/>
        </p:nvSpPr>
        <p:spPr>
          <a:xfrm>
            <a:off x="231580" y="0"/>
            <a:ext cx="113925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55A5"/>
                </a:solidFill>
                <a:latin typeface="Franklin Gothic Book" pitchFamily="34" charset="0"/>
              </a:rPr>
              <a:t>Risks arise from many levels and sources</a:t>
            </a:r>
            <a:endParaRPr lang="en-AU" sz="3200" b="1" dirty="0">
              <a:solidFill>
                <a:srgbClr val="0055A5"/>
              </a:solidFill>
              <a:latin typeface="Franklin Gothic Book" pitchFamily="34" charset="0"/>
            </a:endParaRPr>
          </a:p>
        </p:txBody>
      </p:sp>
      <p:sp>
        <p:nvSpPr>
          <p:cNvPr id="9" name="TextBox 8">
            <a:extLst>
              <a:ext uri="{FF2B5EF4-FFF2-40B4-BE49-F238E27FC236}">
                <a16:creationId xmlns:a16="http://schemas.microsoft.com/office/drawing/2014/main" id="{5B7CE000-ACF1-2CA3-6891-DF5040A51907}"/>
              </a:ext>
            </a:extLst>
          </p:cNvPr>
          <p:cNvSpPr txBox="1"/>
          <p:nvPr/>
        </p:nvSpPr>
        <p:spPr>
          <a:xfrm>
            <a:off x="231580" y="6442860"/>
            <a:ext cx="2663314" cy="246221"/>
          </a:xfrm>
          <a:prstGeom prst="rect">
            <a:avLst/>
          </a:prstGeom>
          <a:noFill/>
        </p:spPr>
        <p:txBody>
          <a:bodyPr wrap="square">
            <a:spAutoFit/>
          </a:bodyPr>
          <a:lstStyle/>
          <a:p>
            <a:pPr algn="r"/>
            <a:r>
              <a:rPr lang="en-US" sz="1000" dirty="0">
                <a:solidFill>
                  <a:schemeClr val="bg1">
                    <a:lumMod val="50000"/>
                  </a:schemeClr>
                </a:solidFill>
                <a:latin typeface="Franklin Gothic Book" pitchFamily="34" charset="0"/>
              </a:rPr>
              <a:t>Adapted from </a:t>
            </a:r>
            <a:r>
              <a:rPr lang="en-US" sz="1000" dirty="0">
                <a:solidFill>
                  <a:schemeClr val="bg1">
                    <a:lumMod val="50000"/>
                  </a:schemeClr>
                </a:solidFill>
                <a:latin typeface="Franklin Gothic Book" pitchFamily="34" charset="0"/>
                <a:hlinkClick r:id="rId8"/>
              </a:rPr>
              <a:t>Carayon and Gurses 2008 </a:t>
            </a:r>
            <a:endParaRPr lang="en-AU" sz="1000" dirty="0">
              <a:solidFill>
                <a:schemeClr val="bg1">
                  <a:lumMod val="50000"/>
                </a:schemeClr>
              </a:solidFill>
            </a:endParaRPr>
          </a:p>
        </p:txBody>
      </p:sp>
      <p:sp>
        <p:nvSpPr>
          <p:cNvPr id="10" name="TextBox 9">
            <a:extLst>
              <a:ext uri="{FF2B5EF4-FFF2-40B4-BE49-F238E27FC236}">
                <a16:creationId xmlns:a16="http://schemas.microsoft.com/office/drawing/2014/main" id="{3D4E4B38-B84E-7264-0D27-5DC787BF1E10}"/>
              </a:ext>
            </a:extLst>
          </p:cNvPr>
          <p:cNvSpPr txBox="1"/>
          <p:nvPr/>
        </p:nvSpPr>
        <p:spPr>
          <a:xfrm>
            <a:off x="10193001" y="2136338"/>
            <a:ext cx="1797747" cy="2585323"/>
          </a:xfrm>
          <a:prstGeom prst="rect">
            <a:avLst/>
          </a:prstGeom>
          <a:solidFill>
            <a:schemeClr val="accent6">
              <a:lumMod val="20000"/>
              <a:lumOff val="80000"/>
            </a:schemeClr>
          </a:solidFill>
        </p:spPr>
        <p:txBody>
          <a:bodyPr wrap="square">
            <a:spAutoFit/>
          </a:bodyPr>
          <a:lstStyle/>
          <a:p>
            <a:pPr algn="ctr"/>
            <a:r>
              <a:rPr lang="en-US" i="1" dirty="0"/>
              <a:t>Appropriate action is required by ALL ‘</a:t>
            </a:r>
            <a:r>
              <a:rPr lang="en-US" b="1" i="1" dirty="0"/>
              <a:t>those with control over or design work</a:t>
            </a:r>
            <a:r>
              <a:rPr lang="en-US" i="1" dirty="0"/>
              <a:t>  to SFARP manage the WHS risks </a:t>
            </a:r>
            <a:r>
              <a:rPr lang="en-US" i="1" u="sng" dirty="0"/>
              <a:t>they</a:t>
            </a:r>
            <a:r>
              <a:rPr lang="en-US" i="1" dirty="0"/>
              <a:t> create</a:t>
            </a:r>
          </a:p>
        </p:txBody>
      </p:sp>
      <p:sp>
        <p:nvSpPr>
          <p:cNvPr id="2" name="Arrow: Down 1">
            <a:extLst>
              <a:ext uri="{FF2B5EF4-FFF2-40B4-BE49-F238E27FC236}">
                <a16:creationId xmlns:a16="http://schemas.microsoft.com/office/drawing/2014/main" id="{05AE673B-A41C-90A8-0A73-B670874B3D1B}"/>
              </a:ext>
            </a:extLst>
          </p:cNvPr>
          <p:cNvSpPr/>
          <p:nvPr/>
        </p:nvSpPr>
        <p:spPr>
          <a:xfrm>
            <a:off x="7940760" y="1863090"/>
            <a:ext cx="320040" cy="3920490"/>
          </a:xfrm>
          <a:prstGeom prst="down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11802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57643" y="399331"/>
            <a:ext cx="5645882" cy="1956841"/>
          </a:xfrm>
          <a:prstGeom prst="rect">
            <a:avLst/>
          </a:prstGeom>
        </p:spPr>
        <p:txBody>
          <a:bodyPr vert="horz" lIns="91440" tIns="45720" rIns="91440" bIns="45720" rtlCol="0" anchor="b">
            <a:normAutofit fontScale="92500" lnSpcReduction="10000"/>
          </a:bodyPr>
          <a:lstStyle/>
          <a:p>
            <a:pPr marR="0" lvl="0" indent="0" fontAlgn="auto">
              <a:lnSpc>
                <a:spcPct val="90000"/>
              </a:lnSpc>
              <a:spcBef>
                <a:spcPct val="0"/>
              </a:spcBef>
              <a:spcAft>
                <a:spcPts val="600"/>
              </a:spcAft>
              <a:buClrTx/>
              <a:buSzTx/>
              <a:tabLst/>
              <a:defRPr/>
            </a:pPr>
            <a:r>
              <a:rPr lang="en-US" sz="4000" dirty="0">
                <a:ln w="3175" cmpd="sng">
                  <a:noFill/>
                </a:ln>
                <a:solidFill>
                  <a:srgbClr val="0055A5"/>
                </a:solidFill>
                <a:latin typeface="Franklin Gothic Book" pitchFamily="34" charset="0"/>
                <a:ea typeface="+mj-ea"/>
                <a:cs typeface="+mj-cs"/>
              </a:rPr>
              <a:t>Your stress, fatigue and burnout should not be viewed as a ‘lack of personal resilience’</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A608B4D-AF48-956A-9BF4-52388FF8CD9E}"/>
              </a:ext>
            </a:extLst>
          </p:cNvPr>
          <p:cNvSpPr txBox="1"/>
          <p:nvPr/>
        </p:nvSpPr>
        <p:spPr>
          <a:xfrm>
            <a:off x="633360" y="2966115"/>
            <a:ext cx="5348396" cy="1765525"/>
          </a:xfrm>
          <a:prstGeom prst="rect">
            <a:avLst/>
          </a:prstGeom>
        </p:spPr>
        <p:txBody>
          <a:bodyPr vert="horz" lIns="91440" tIns="45720" rIns="91440" bIns="45720" rtlCol="0">
            <a:noAutofit/>
          </a:bodyPr>
          <a:lstStyle/>
          <a:p>
            <a:pPr>
              <a:lnSpc>
                <a:spcPct val="90000"/>
              </a:lnSpc>
              <a:spcAft>
                <a:spcPts val="600"/>
              </a:spcAft>
              <a:buClr>
                <a:srgbClr val="F36D33"/>
              </a:buClr>
              <a:defRPr/>
            </a:pPr>
            <a:r>
              <a:rPr lang="en-US" sz="2400" dirty="0"/>
              <a:t>These are a natural human physiological, emotional, cognitive and behavioural responses to situations when the work demands exceed peoples’ capacity to cope</a:t>
            </a:r>
          </a:p>
          <a:p>
            <a:pPr>
              <a:lnSpc>
                <a:spcPct val="90000"/>
              </a:lnSpc>
              <a:spcAft>
                <a:spcPts val="600"/>
              </a:spcAft>
              <a:buClr>
                <a:srgbClr val="F36D33"/>
              </a:buClr>
              <a:defRPr/>
            </a:pPr>
            <a:endParaRPr lang="en-US" sz="2400" dirty="0"/>
          </a:p>
        </p:txBody>
      </p:sp>
      <p:pic>
        <p:nvPicPr>
          <p:cNvPr id="5" name="Picture 4">
            <a:extLst>
              <a:ext uri="{FF2B5EF4-FFF2-40B4-BE49-F238E27FC236}">
                <a16:creationId xmlns:a16="http://schemas.microsoft.com/office/drawing/2014/main" id="{F4CBBAD7-E370-9803-AB52-8627C7AF8E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167" r="16167"/>
          <a:stretch/>
        </p:blipFill>
        <p:spPr>
          <a:xfrm>
            <a:off x="62035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0FDBF345-5807-2F9D-F35E-9113841C90CF}"/>
              </a:ext>
            </a:extLst>
          </p:cNvPr>
          <p:cNvSpPr txBox="1"/>
          <p:nvPr/>
        </p:nvSpPr>
        <p:spPr>
          <a:xfrm>
            <a:off x="3307558" y="874827"/>
            <a:ext cx="4805691" cy="838831"/>
          </a:xfrm>
          <a:prstGeom prst="rect">
            <a:avLst/>
          </a:prstGeom>
        </p:spPr>
        <p:txBody>
          <a:bodyPr vert="horz" lIns="91440" tIns="45720" rIns="91440" bIns="45720" rtlCol="0" anchor="b">
            <a:normAutofit/>
          </a:bodyPr>
          <a:lstStyle/>
          <a:p>
            <a:pPr>
              <a:lnSpc>
                <a:spcPct val="90000"/>
              </a:lnSpc>
              <a:spcBef>
                <a:spcPts val="1000"/>
              </a:spcBef>
              <a:buClr>
                <a:srgbClr val="F36D33"/>
              </a:buClr>
              <a:defRPr/>
            </a:pPr>
            <a:endParaRPr lang="en-US" sz="2000" kern="1200" dirty="0">
              <a:solidFill>
                <a:schemeClr val="tx2"/>
              </a:solidFill>
              <a:latin typeface="+mn-lt"/>
              <a:ea typeface="+mn-ea"/>
              <a:cs typeface="+mn-cs"/>
            </a:endParaRPr>
          </a:p>
        </p:txBody>
      </p:sp>
      <p:sp>
        <p:nvSpPr>
          <p:cNvPr id="4" name="TextBox 3">
            <a:extLst>
              <a:ext uri="{FF2B5EF4-FFF2-40B4-BE49-F238E27FC236}">
                <a16:creationId xmlns:a16="http://schemas.microsoft.com/office/drawing/2014/main" id="{7777035D-1236-2464-44D7-7EF0E4C198E6}"/>
              </a:ext>
            </a:extLst>
          </p:cNvPr>
          <p:cNvSpPr txBox="1"/>
          <p:nvPr/>
        </p:nvSpPr>
        <p:spPr>
          <a:xfrm>
            <a:off x="6203525" y="6857990"/>
            <a:ext cx="6878775" cy="230832"/>
          </a:xfrm>
          <a:prstGeom prst="rect">
            <a:avLst/>
          </a:prstGeom>
          <a:noFill/>
        </p:spPr>
        <p:txBody>
          <a:bodyPr wrap="square" rtlCol="0">
            <a:spAutoFit/>
          </a:bodyPr>
          <a:lstStyle/>
          <a:p>
            <a:r>
              <a:rPr lang="en-AU" sz="900" dirty="0">
                <a:hlinkClick r:id="rId4" tooltip="https://laventanaciudadana.cl/el-estres-docente-mito-o-realidad-2/"/>
              </a:rPr>
              <a:t>This Photo</a:t>
            </a:r>
            <a:r>
              <a:rPr lang="en-AU" sz="900" dirty="0"/>
              <a:t> by Unknown Author is licensed under </a:t>
            </a:r>
            <a:r>
              <a:rPr lang="en-AU" sz="900" dirty="0">
                <a:hlinkClick r:id="rId5" tooltip="https://creativecommons.org/licenses/by/3.0/"/>
              </a:rPr>
              <a:t>CC BY</a:t>
            </a:r>
            <a:endParaRPr lang="en-AU" sz="900" dirty="0"/>
          </a:p>
        </p:txBody>
      </p:sp>
      <p:sp>
        <p:nvSpPr>
          <p:cNvPr id="7" name="TextBox 6">
            <a:extLst>
              <a:ext uri="{FF2B5EF4-FFF2-40B4-BE49-F238E27FC236}">
                <a16:creationId xmlns:a16="http://schemas.microsoft.com/office/drawing/2014/main" id="{D74A63D8-4D72-C7CA-BC9E-349EE7C05B82}"/>
              </a:ext>
            </a:extLst>
          </p:cNvPr>
          <p:cNvSpPr txBox="1"/>
          <p:nvPr/>
        </p:nvSpPr>
        <p:spPr>
          <a:xfrm>
            <a:off x="757989" y="5341583"/>
            <a:ext cx="5445536" cy="759247"/>
          </a:xfrm>
          <a:prstGeom prst="rect">
            <a:avLst/>
          </a:prstGeom>
          <a:noFill/>
        </p:spPr>
        <p:txBody>
          <a:bodyPr wrap="square">
            <a:spAutoFit/>
          </a:bodyPr>
          <a:lstStyle/>
          <a:p>
            <a:pPr>
              <a:lnSpc>
                <a:spcPct val="90000"/>
              </a:lnSpc>
              <a:spcAft>
                <a:spcPts val="600"/>
              </a:spcAft>
              <a:buClr>
                <a:srgbClr val="F36D33"/>
              </a:buClr>
              <a:defRPr/>
            </a:pPr>
            <a:r>
              <a:rPr lang="en-US" sz="2400" dirty="0"/>
              <a:t>Everyone will break if stress is too high for too long</a:t>
            </a:r>
          </a:p>
        </p:txBody>
      </p:sp>
    </p:spTree>
    <p:extLst>
      <p:ext uri="{BB962C8B-B14F-4D97-AF65-F5344CB8AC3E}">
        <p14:creationId xmlns:p14="http://schemas.microsoft.com/office/powerpoint/2010/main" val="391110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64806F4-EF0B-4297-B02E-FBCDC43E187E}"/>
              </a:ext>
            </a:extLst>
          </p:cNvPr>
          <p:cNvSpPr>
            <a:spLocks noGrp="1"/>
          </p:cNvSpPr>
          <p:nvPr>
            <p:ph type="title"/>
          </p:nvPr>
        </p:nvSpPr>
        <p:spPr>
          <a:xfrm>
            <a:off x="5147035" y="921968"/>
            <a:ext cx="6867088" cy="2084998"/>
          </a:xfrm>
        </p:spPr>
        <p:txBody>
          <a:bodyPr>
            <a:normAutofit/>
          </a:bodyPr>
          <a:lstStyle/>
          <a:p>
            <a:pPr algn="ctr">
              <a:spcAft>
                <a:spcPts val="600"/>
              </a:spcAft>
            </a:pPr>
            <a:r>
              <a:rPr lang="en-US" sz="4000" dirty="0">
                <a:ln w="3175" cmpd="sng">
                  <a:noFill/>
                </a:ln>
                <a:solidFill>
                  <a:srgbClr val="0055A5"/>
                </a:solidFill>
                <a:latin typeface="Franklin Gothic Book" pitchFamily="34" charset="0"/>
              </a:rPr>
              <a:t>Why your stress, fatigue and burnout matter</a:t>
            </a:r>
            <a:endParaRPr lang="en-AU" sz="2200" dirty="0">
              <a:ln w="3175" cmpd="sng">
                <a:noFill/>
              </a:ln>
              <a:solidFill>
                <a:schemeClr val="accent3">
                  <a:lumMod val="75000"/>
                </a:schemeClr>
              </a:solidFill>
              <a:latin typeface="Franklin Gothic Book" pitchFamily="34" charset="0"/>
            </a:endParaRPr>
          </a:p>
        </p:txBody>
      </p:sp>
      <p:pic>
        <p:nvPicPr>
          <p:cNvPr id="10" name="Picture Placeholder 9" descr="A person crying with a broken head&#10;&#10;Description automatically generated">
            <a:extLst>
              <a:ext uri="{FF2B5EF4-FFF2-40B4-BE49-F238E27FC236}">
                <a16:creationId xmlns:a16="http://schemas.microsoft.com/office/drawing/2014/main" id="{7379A7AB-292B-BE3B-3BF7-51B5ECE4717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449" r="17643"/>
          <a:stretch/>
        </p:blipFill>
        <p:spPr>
          <a:xfrm flipH="1">
            <a:off x="0" y="0"/>
            <a:ext cx="514703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5" name="TextBox 4">
            <a:extLst>
              <a:ext uri="{FF2B5EF4-FFF2-40B4-BE49-F238E27FC236}">
                <a16:creationId xmlns:a16="http://schemas.microsoft.com/office/drawing/2014/main" id="{EE4C8DC8-465C-16A9-C777-A5D8BBAAFB2A}"/>
              </a:ext>
            </a:extLst>
          </p:cNvPr>
          <p:cNvSpPr txBox="1"/>
          <p:nvPr/>
        </p:nvSpPr>
        <p:spPr>
          <a:xfrm>
            <a:off x="5656796" y="3428995"/>
            <a:ext cx="5499487" cy="1869899"/>
          </a:xfrm>
          <a:prstGeom prst="rect">
            <a:avLst/>
          </a:prstGeom>
        </p:spPr>
        <p:txBody>
          <a:bodyPr vert="horz" lIns="91440" tIns="45720" rIns="91440" bIns="45720" rtlCol="0" anchor="ctr">
            <a:normAutofit lnSpcReduction="10000"/>
          </a:bodyPr>
          <a:lstStyle/>
          <a:p>
            <a:pPr algn="ctr">
              <a:spcAft>
                <a:spcPts val="600"/>
              </a:spcAft>
            </a:pPr>
            <a:r>
              <a:rPr lang="en-AU" sz="2400" dirty="0">
                <a:ln w="3175" cmpd="sng">
                  <a:noFill/>
                </a:ln>
                <a:latin typeface="Franklin Gothic Book" pitchFamily="34" charset="0"/>
                <a:ea typeface="+mj-ea"/>
                <a:cs typeface="+mj-cs"/>
              </a:rPr>
              <a:t>In addition to impacts on you and your family </a:t>
            </a:r>
          </a:p>
          <a:p>
            <a:pPr algn="ctr">
              <a:spcAft>
                <a:spcPts val="600"/>
              </a:spcAft>
            </a:pPr>
            <a:r>
              <a:rPr lang="en-AU" sz="2400" dirty="0">
                <a:ln w="3175" cmpd="sng">
                  <a:noFill/>
                </a:ln>
                <a:latin typeface="Franklin Gothic Book" pitchFamily="34" charset="0"/>
                <a:ea typeface="+mj-ea"/>
                <a:cs typeface="+mj-cs"/>
              </a:rPr>
              <a:t>your health and safety is inextricably linked to your ability to be an effective school leader</a:t>
            </a:r>
            <a:endParaRPr lang="en-US" sz="2400" dirty="0">
              <a:ln w="3175" cmpd="sng">
                <a:noFill/>
              </a:ln>
              <a:latin typeface="Franklin Gothic Book" pitchFamily="34" charset="0"/>
              <a:ea typeface="+mj-ea"/>
              <a:cs typeface="+mj-cs"/>
            </a:endParaRPr>
          </a:p>
        </p:txBody>
      </p:sp>
    </p:spTree>
    <p:extLst>
      <p:ext uri="{BB962C8B-B14F-4D97-AF65-F5344CB8AC3E}">
        <p14:creationId xmlns:p14="http://schemas.microsoft.com/office/powerpoint/2010/main" val="6715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5F48A1-9AEB-935D-E466-0C1489C17F97}"/>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5F650D8-3F5B-DDAA-5E31-D0DF2FADC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C946CF6-B3DC-FA4D-3272-0BF59E714E3D}"/>
              </a:ext>
            </a:extLst>
          </p:cNvPr>
          <p:cNvSpPr txBox="1"/>
          <p:nvPr/>
        </p:nvSpPr>
        <p:spPr>
          <a:xfrm>
            <a:off x="514392" y="499364"/>
            <a:ext cx="5267425" cy="1956841"/>
          </a:xfrm>
          <a:prstGeom prst="rect">
            <a:avLst/>
          </a:prstGeom>
        </p:spPr>
        <p:txBody>
          <a:bodyPr vert="horz" lIns="91440" tIns="45720" rIns="91440" bIns="45720" rtlCol="0" anchor="b">
            <a:normAutofit fontScale="92500"/>
          </a:bodyPr>
          <a:lstStyle/>
          <a:p>
            <a:pPr>
              <a:lnSpc>
                <a:spcPct val="100000"/>
              </a:lnSpc>
              <a:spcBef>
                <a:spcPts val="0"/>
              </a:spcBef>
              <a:defRPr/>
            </a:pPr>
            <a:r>
              <a:rPr lang="en-AU" sz="4000" dirty="0">
                <a:ln w="3175" cmpd="sng">
                  <a:noFill/>
                </a:ln>
                <a:solidFill>
                  <a:srgbClr val="0055A5"/>
                </a:solidFill>
                <a:latin typeface="Franklin Gothic Book" pitchFamily="34" charset="0"/>
              </a:rPr>
              <a:t>Known physiological responses with acute and chronic health impacts</a:t>
            </a:r>
            <a:endParaRPr lang="en-US" sz="4000" dirty="0">
              <a:ln w="3175" cmpd="sng">
                <a:noFill/>
              </a:ln>
              <a:solidFill>
                <a:srgbClr val="0055A5"/>
              </a:solidFill>
              <a:latin typeface="Franklin Gothic Book" pitchFamily="34" charset="0"/>
            </a:endParaRPr>
          </a:p>
        </p:txBody>
      </p:sp>
      <p:sp>
        <p:nvSpPr>
          <p:cNvPr id="30" name="sketchy line">
            <a:extLst>
              <a:ext uri="{FF2B5EF4-FFF2-40B4-BE49-F238E27FC236}">
                <a16:creationId xmlns:a16="http://schemas.microsoft.com/office/drawing/2014/main" id="{C7CC07AB-A0BF-5D55-FCB5-170AD9FEB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2F64EC2-8708-1659-70E4-5501D292AEF9}"/>
              </a:ext>
            </a:extLst>
          </p:cNvPr>
          <p:cNvSpPr txBox="1"/>
          <p:nvPr/>
        </p:nvSpPr>
        <p:spPr>
          <a:xfrm>
            <a:off x="3307558" y="874827"/>
            <a:ext cx="4805691" cy="838831"/>
          </a:xfrm>
          <a:prstGeom prst="rect">
            <a:avLst/>
          </a:prstGeom>
        </p:spPr>
        <p:txBody>
          <a:bodyPr vert="horz" lIns="91440" tIns="45720" rIns="91440" bIns="45720" rtlCol="0" anchor="b">
            <a:normAutofit/>
          </a:bodyPr>
          <a:lstStyle/>
          <a:p>
            <a:pPr>
              <a:lnSpc>
                <a:spcPct val="90000"/>
              </a:lnSpc>
              <a:spcBef>
                <a:spcPts val="1000"/>
              </a:spcBef>
              <a:buClr>
                <a:srgbClr val="F36D33"/>
              </a:buClr>
              <a:defRPr/>
            </a:pPr>
            <a:endParaRPr lang="en-US" sz="2000" kern="1200" dirty="0">
              <a:solidFill>
                <a:schemeClr val="tx2"/>
              </a:solidFill>
              <a:latin typeface="+mn-lt"/>
              <a:ea typeface="+mn-ea"/>
              <a:cs typeface="+mn-cs"/>
            </a:endParaRPr>
          </a:p>
        </p:txBody>
      </p:sp>
      <p:sp>
        <p:nvSpPr>
          <p:cNvPr id="4" name="Title 1">
            <a:extLst>
              <a:ext uri="{FF2B5EF4-FFF2-40B4-BE49-F238E27FC236}">
                <a16:creationId xmlns:a16="http://schemas.microsoft.com/office/drawing/2014/main" id="{79FE4082-44C5-0AC9-3771-48951AFED0F3}"/>
              </a:ext>
            </a:extLst>
          </p:cNvPr>
          <p:cNvSpPr txBox="1">
            <a:spLocks/>
          </p:cNvSpPr>
          <p:nvPr/>
        </p:nvSpPr>
        <p:spPr>
          <a:xfrm>
            <a:off x="514392" y="3072280"/>
            <a:ext cx="5381400" cy="333197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Wingdings" panose="05000000000000000000" pitchFamily="2" charset="2"/>
              <a:buChar char="Ø"/>
            </a:pPr>
            <a:endParaRPr lang="en-AU" sz="2400" dirty="0">
              <a:latin typeface="+mn-lt"/>
              <a:ea typeface="+mn-ea"/>
              <a:cs typeface="+mn-cs"/>
            </a:endParaRPr>
          </a:p>
          <a:p>
            <a:pPr algn="l"/>
            <a:r>
              <a:rPr lang="en-AU" sz="2200" dirty="0">
                <a:latin typeface="+mn-lt"/>
                <a:ea typeface="+mn-ea"/>
                <a:cs typeface="+mn-cs"/>
              </a:rPr>
              <a:t>Increased</a:t>
            </a:r>
          </a:p>
          <a:p>
            <a:pPr marL="342900" indent="-342900" algn="l">
              <a:buFont typeface="Wingdings" panose="05000000000000000000" pitchFamily="2" charset="2"/>
              <a:buChar char="§"/>
            </a:pPr>
            <a:r>
              <a:rPr lang="en-AU" sz="2200" dirty="0">
                <a:latin typeface="+mn-lt"/>
                <a:ea typeface="+mn-ea"/>
                <a:cs typeface="+mn-cs"/>
              </a:rPr>
              <a:t>Sleep disturbance</a:t>
            </a:r>
          </a:p>
          <a:p>
            <a:pPr marL="342900" indent="-342900" algn="l">
              <a:buFont typeface="Wingdings" panose="05000000000000000000" pitchFamily="2" charset="2"/>
              <a:buChar char="§"/>
            </a:pPr>
            <a:r>
              <a:rPr lang="en-AU" sz="2200" dirty="0">
                <a:latin typeface="+mn-lt"/>
                <a:ea typeface="+mn-ea"/>
                <a:cs typeface="+mn-cs"/>
              </a:rPr>
              <a:t>Psychological (anxiety, </a:t>
            </a:r>
            <a:r>
              <a:rPr lang="en-US" sz="2200" dirty="0">
                <a:latin typeface="+mn-lt"/>
                <a:ea typeface="+mn-ea"/>
                <a:cs typeface="+mn-cs"/>
              </a:rPr>
              <a:t>depression, suicidal ideation) </a:t>
            </a:r>
          </a:p>
          <a:p>
            <a:pPr marL="342900" indent="-342900" algn="l">
              <a:buFont typeface="Wingdings" panose="05000000000000000000" pitchFamily="2" charset="2"/>
              <a:buChar char="§"/>
            </a:pPr>
            <a:r>
              <a:rPr lang="en-AU" sz="2200" dirty="0">
                <a:latin typeface="+mn-lt"/>
                <a:ea typeface="+mn-ea"/>
                <a:cs typeface="+mn-cs"/>
              </a:rPr>
              <a:t>Gastrointestinal (nausea, vomiting etc.)</a:t>
            </a:r>
          </a:p>
          <a:p>
            <a:pPr marL="342900" indent="-342900" algn="l">
              <a:buFont typeface="Wingdings" panose="05000000000000000000" pitchFamily="2" charset="2"/>
              <a:buChar char="§"/>
            </a:pPr>
            <a:r>
              <a:rPr lang="en-US" sz="2200" dirty="0">
                <a:latin typeface="+mn-lt"/>
                <a:ea typeface="+mn-ea"/>
                <a:cs typeface="+mn-cs"/>
              </a:rPr>
              <a:t>Traumatic injuries and MSDs</a:t>
            </a:r>
          </a:p>
          <a:p>
            <a:pPr algn="l"/>
            <a:endParaRPr lang="en-US" sz="2200" dirty="0">
              <a:latin typeface="+mn-lt"/>
              <a:ea typeface="+mn-ea"/>
              <a:cs typeface="+mn-cs"/>
            </a:endParaRPr>
          </a:p>
          <a:p>
            <a:pPr marL="342900" indent="-342900" algn="l">
              <a:buFont typeface="Wingdings" panose="05000000000000000000" pitchFamily="2" charset="2"/>
              <a:buChar char="§"/>
            </a:pPr>
            <a:r>
              <a:rPr lang="en-AU" sz="2200" dirty="0">
                <a:latin typeface="+mn-lt"/>
                <a:ea typeface="+mn-ea"/>
                <a:cs typeface="+mn-cs"/>
              </a:rPr>
              <a:t>Chronic diseases (CVD, diabetes, cancers, urological etc. ) </a:t>
            </a:r>
          </a:p>
          <a:p>
            <a:pPr marL="342900" indent="-342900" algn="l">
              <a:buFont typeface="Wingdings" panose="05000000000000000000" pitchFamily="2" charset="2"/>
              <a:buChar char="§"/>
            </a:pPr>
            <a:r>
              <a:rPr lang="en-AU" sz="2200" dirty="0">
                <a:latin typeface="+mn-lt"/>
                <a:ea typeface="+mn-ea"/>
                <a:cs typeface="+mn-cs"/>
              </a:rPr>
              <a:t>Reproductive health impacts, </a:t>
            </a:r>
            <a:r>
              <a:rPr lang="en-US" sz="2200" dirty="0">
                <a:latin typeface="+mn-lt"/>
                <a:ea typeface="+mn-ea"/>
                <a:cs typeface="+mn-cs"/>
              </a:rPr>
              <a:t>and</a:t>
            </a:r>
          </a:p>
          <a:p>
            <a:pPr marL="342900" indent="-342900" algn="l">
              <a:buFont typeface="Wingdings" panose="05000000000000000000" pitchFamily="2" charset="2"/>
              <a:buChar char="§"/>
            </a:pPr>
            <a:r>
              <a:rPr lang="en-US" sz="2200" dirty="0">
                <a:latin typeface="+mn-lt"/>
                <a:ea typeface="+mn-ea"/>
                <a:cs typeface="+mn-cs"/>
              </a:rPr>
              <a:t>Obesity and poor health and self care behaviours etc.</a:t>
            </a:r>
          </a:p>
        </p:txBody>
      </p:sp>
      <p:pic>
        <p:nvPicPr>
          <p:cNvPr id="6" name="Picture 5">
            <a:extLst>
              <a:ext uri="{FF2B5EF4-FFF2-40B4-BE49-F238E27FC236}">
                <a16:creationId xmlns:a16="http://schemas.microsoft.com/office/drawing/2014/main" id="{05A69ECD-EA4D-30AA-7E38-670F776640CB}"/>
              </a:ext>
            </a:extLst>
          </p:cNvPr>
          <p:cNvPicPr>
            <a:picLocks noChangeAspect="1"/>
          </p:cNvPicPr>
          <p:nvPr/>
        </p:nvPicPr>
        <p:blipFill rotWithShape="1">
          <a:blip r:embed="rId3"/>
          <a:srcRect l="15387" t="27669" r="41598" b="3419"/>
          <a:stretch/>
        </p:blipFill>
        <p:spPr>
          <a:xfrm>
            <a:off x="6296209" y="381863"/>
            <a:ext cx="5816388" cy="6074534"/>
          </a:xfrm>
          <a:prstGeom prst="rect">
            <a:avLst/>
          </a:prstGeom>
          <a:ln>
            <a:solidFill>
              <a:schemeClr val="accent2">
                <a:lumMod val="60000"/>
                <a:lumOff val="40000"/>
              </a:schemeClr>
            </a:solidFill>
          </a:ln>
        </p:spPr>
      </p:pic>
      <p:sp>
        <p:nvSpPr>
          <p:cNvPr id="7" name="Arrow: Left 6">
            <a:extLst>
              <a:ext uri="{FF2B5EF4-FFF2-40B4-BE49-F238E27FC236}">
                <a16:creationId xmlns:a16="http://schemas.microsoft.com/office/drawing/2014/main" id="{EDA4584D-C64E-B07E-CA78-AB4510D7963E}"/>
              </a:ext>
            </a:extLst>
          </p:cNvPr>
          <p:cNvSpPr/>
          <p:nvPr/>
        </p:nvSpPr>
        <p:spPr>
          <a:xfrm>
            <a:off x="5358541" y="2661382"/>
            <a:ext cx="846551" cy="474134"/>
          </a:xfrm>
          <a:prstGeom prst="leftArrow">
            <a:avLst/>
          </a:prstGeom>
          <a:solidFill>
            <a:schemeClr val="accent2">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0748B57C-A958-FE7F-4AD8-629F2D945DBB}"/>
              </a:ext>
            </a:extLst>
          </p:cNvPr>
          <p:cNvSpPr txBox="1"/>
          <p:nvPr/>
        </p:nvSpPr>
        <p:spPr>
          <a:xfrm>
            <a:off x="8865329" y="6456397"/>
            <a:ext cx="2923895" cy="246221"/>
          </a:xfrm>
          <a:prstGeom prst="rect">
            <a:avLst/>
          </a:prstGeom>
          <a:noFill/>
        </p:spPr>
        <p:txBody>
          <a:bodyPr wrap="square">
            <a:spAutoFit/>
          </a:bodyPr>
          <a:lstStyle/>
          <a:p>
            <a:r>
              <a:rPr lang="en-AU" sz="1000" dirty="0">
                <a:solidFill>
                  <a:schemeClr val="bg1">
                    <a:lumMod val="65000"/>
                  </a:schemeClr>
                </a:solidFill>
              </a:rPr>
              <a:t>(</a:t>
            </a:r>
            <a:r>
              <a:rPr lang="en-AU" sz="1000" dirty="0">
                <a:solidFill>
                  <a:schemeClr val="bg1">
                    <a:lumMod val="65000"/>
                  </a:schemeClr>
                </a:solidFill>
                <a:hlinkClick r:id="rId4">
                  <a:extLst>
                    <a:ext uri="{A12FA001-AC4F-418D-AE19-62706E023703}">
                      <ahyp:hlinkClr xmlns:ahyp="http://schemas.microsoft.com/office/drawing/2018/hyperlinkcolor" val="tx"/>
                    </a:ext>
                  </a:extLst>
                </a:hlinkClick>
              </a:rPr>
              <a:t>Silva et al 2020 </a:t>
            </a:r>
            <a:r>
              <a:rPr lang="en-AU" sz="1000" dirty="0">
                <a:solidFill>
                  <a:schemeClr val="bg1">
                    <a:lumMod val="65000"/>
                  </a:schemeClr>
                </a:solidFill>
              </a:rPr>
              <a:t>and others)</a:t>
            </a:r>
          </a:p>
        </p:txBody>
      </p:sp>
    </p:spTree>
    <p:extLst>
      <p:ext uri="{BB962C8B-B14F-4D97-AF65-F5344CB8AC3E}">
        <p14:creationId xmlns:p14="http://schemas.microsoft.com/office/powerpoint/2010/main" val="415303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9DAD249-BF80-48EF-9AFB-36A11BCDC2CE}">
  <ds:schemaRefs>
    <ds:schemaRef ds:uri="http://schemas.microsoft.com/sharepoint/v3/contenttype/forms"/>
  </ds:schemaRefs>
</ds:datastoreItem>
</file>

<file path=customXml/itemProps2.xml><?xml version="1.0" encoding="utf-8"?>
<ds:datastoreItem xmlns:ds="http://schemas.openxmlformats.org/officeDocument/2006/customXml" ds:itemID="{C5A59D56-2157-4202-9D02-F44E447A2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4F4D41-822D-40F2-A7AC-E4E6CB36CA7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
  <TotalTime>32762</TotalTime>
  <Words>7523</Words>
  <Application>Microsoft Office PowerPoint</Application>
  <PresentationFormat>Widescreen</PresentationFormat>
  <Paragraphs>654</Paragraphs>
  <Slides>51</Slides>
  <Notes>50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Google Sans</vt:lpstr>
      <vt:lpstr>Helvetica Neue</vt:lpstr>
      <vt:lpstr>neue-haas-grotesk-text</vt:lpstr>
      <vt:lpstr>Public Sans SemiBold</vt:lpstr>
      <vt:lpstr>Aptos</vt:lpstr>
      <vt:lpstr>Aptos Display</vt:lpstr>
      <vt:lpstr>Arial</vt:lpstr>
      <vt:lpstr>Calibri</vt:lpstr>
      <vt:lpstr>Cambria</vt:lpstr>
      <vt:lpstr>Franklin Gothic Book</vt:lpstr>
      <vt:lpstr>Georgia</vt:lpstr>
      <vt:lpstr>Merriweather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your stress, fatigue and burnout matter</vt:lpstr>
      <vt:lpstr>PowerPoint Presentation</vt:lpstr>
      <vt:lpstr>PowerPoint Presentation</vt:lpstr>
      <vt:lpstr>PowerPoint Presentation</vt:lpstr>
      <vt:lpstr>PowerPoint Presentation</vt:lpstr>
      <vt:lpstr>Stress models</vt:lpstr>
      <vt:lpstr>PowerPoint Presentation</vt:lpstr>
      <vt:lpstr>PowerPoint Presentation</vt:lpstr>
      <vt:lpstr>PowerPoint Presentation</vt:lpstr>
      <vt:lpstr>PowerPoint Presentation</vt:lpstr>
      <vt:lpstr>PowerPoint Presentation</vt:lpstr>
      <vt:lpstr>Common psychosocial hazards</vt:lpstr>
      <vt:lpstr>Poor organisational leadership, governance and culture and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to ‘designing in’ safer and healthier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Suggestions: ACT wide or school cluster projects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Psychosocial risk management: practical tips</dc:title>
  <dc:creator>Peta Miller</dc:creator>
  <cp:lastModifiedBy>Peta Miller</cp:lastModifiedBy>
  <cp:revision>15</cp:revision>
  <dcterms:created xsi:type="dcterms:W3CDTF">2024-05-07T01:29:00Z</dcterms:created>
  <dcterms:modified xsi:type="dcterms:W3CDTF">2025-05-28T03:47:41Z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