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2" r:id="rId5"/>
    <p:sldId id="266" r:id="rId6"/>
    <p:sldId id="279" r:id="rId7"/>
    <p:sldId id="267" r:id="rId8"/>
    <p:sldId id="280" r:id="rId9"/>
    <p:sldId id="268" r:id="rId10"/>
    <p:sldId id="281" r:id="rId11"/>
    <p:sldId id="282" r:id="rId12"/>
    <p:sldId id="284" r:id="rId13"/>
    <p:sldId id="286" r:id="rId14"/>
    <p:sldId id="285" r:id="rId15"/>
    <p:sldId id="300" r:id="rId16"/>
    <p:sldId id="301" r:id="rId17"/>
    <p:sldId id="287" r:id="rId18"/>
    <p:sldId id="288" r:id="rId19"/>
    <p:sldId id="298" r:id="rId20"/>
    <p:sldId id="299" r:id="rId21"/>
    <p:sldId id="294" r:id="rId22"/>
    <p:sldId id="263" r:id="rId23"/>
    <p:sldId id="302"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372"/>
    <a:srgbClr val="00061A"/>
    <a:srgbClr val="03255B"/>
    <a:srgbClr val="093779"/>
    <a:srgbClr val="062B63"/>
    <a:srgbClr val="0C488E"/>
    <a:srgbClr val="00285F"/>
    <a:srgbClr val="000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9078A-4BBD-DF4E-9B37-6BA580E79F31}" v="85" dt="2025-05-29T00:42:51.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3" autoAdjust="0"/>
    <p:restoredTop sz="96327"/>
  </p:normalViewPr>
  <p:slideViewPr>
    <p:cSldViewPr snapToGrid="0" showGuides="1">
      <p:cViewPr varScale="1">
        <p:scale>
          <a:sx n="95" d="100"/>
          <a:sy n="95" d="100"/>
        </p:scale>
        <p:origin x="187"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ln>
                  <a:noFill/>
                </a:ln>
                <a:solidFill>
                  <a:schemeClr val="tx1"/>
                </a:solidFill>
                <a:latin typeface="+mn-lt"/>
                <a:ea typeface="+mn-ea"/>
                <a:cs typeface="+mn-cs"/>
              </a:defRPr>
            </a:pPr>
            <a:r>
              <a:rPr lang="en-US" sz="1800"/>
              <a:t>Time Poverty</a:t>
            </a:r>
          </a:p>
        </c:rich>
      </c:tx>
      <c:overlay val="0"/>
      <c:spPr>
        <a:noFill/>
        <a:ln>
          <a:noFill/>
        </a:ln>
        <a:effectLst/>
      </c:spPr>
      <c:txPr>
        <a:bodyPr rot="0" spcFirstLastPara="1" vertOverflow="ellipsis" vert="horz" wrap="square" anchor="ctr" anchorCtr="1"/>
        <a:lstStyle/>
        <a:p>
          <a:pPr>
            <a:defRPr sz="1800" b="0" i="0" u="none" strike="noStrike" kern="1200" spc="0" baseline="0">
              <a:ln>
                <a:noFill/>
              </a:ln>
              <a:solidFill>
                <a:schemeClr val="tx1"/>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PowerPoint]Sheet1'!$B$1</c:f>
              <c:strCache>
                <c:ptCount val="1"/>
                <c:pt idx="0">
                  <c:v>Work Intensification</c:v>
                </c:pt>
              </c:strCache>
            </c:strRef>
          </c:tx>
          <c:spPr>
            <a:ln w="28575" cap="rnd">
              <a:solidFill>
                <a:schemeClr val="accent1"/>
              </a:solidFill>
              <a:round/>
            </a:ln>
            <a:effectLst/>
          </c:spPr>
          <c:marker>
            <c:symbol val="none"/>
          </c:marker>
          <c:cat>
            <c:numRef>
              <c:f>'[Chart in Microsoft PowerPoint]Sheet1'!$A$2:$A$9</c:f>
              <c:numCache>
                <c:formatCode>General</c:formatCode>
                <c:ptCount val="8"/>
                <c:pt idx="0">
                  <c:v>1</c:v>
                </c:pt>
                <c:pt idx="1">
                  <c:v>2</c:v>
                </c:pt>
                <c:pt idx="2">
                  <c:v>3</c:v>
                </c:pt>
                <c:pt idx="3">
                  <c:v>4</c:v>
                </c:pt>
                <c:pt idx="4">
                  <c:v>5</c:v>
                </c:pt>
                <c:pt idx="5">
                  <c:v>6</c:v>
                </c:pt>
                <c:pt idx="6">
                  <c:v>7</c:v>
                </c:pt>
                <c:pt idx="7">
                  <c:v>8</c:v>
                </c:pt>
              </c:numCache>
            </c:numRef>
          </c:cat>
          <c:val>
            <c:numRef>
              <c:f>'[Chart in Microsoft PowerPoint]Sheet1'!$B$2:$B$9</c:f>
              <c:numCache>
                <c:formatCode>General</c:formatCode>
                <c:ptCount val="8"/>
                <c:pt idx="0">
                  <c:v>1</c:v>
                </c:pt>
                <c:pt idx="1">
                  <c:v>2</c:v>
                </c:pt>
                <c:pt idx="2">
                  <c:v>3</c:v>
                </c:pt>
                <c:pt idx="3">
                  <c:v>4</c:v>
                </c:pt>
                <c:pt idx="4">
                  <c:v>5</c:v>
                </c:pt>
                <c:pt idx="5">
                  <c:v>6</c:v>
                </c:pt>
                <c:pt idx="6">
                  <c:v>7</c:v>
                </c:pt>
                <c:pt idx="7">
                  <c:v>8</c:v>
                </c:pt>
              </c:numCache>
            </c:numRef>
          </c:val>
          <c:smooth val="0"/>
          <c:extLst>
            <c:ext xmlns:c16="http://schemas.microsoft.com/office/drawing/2014/chart" uri="{C3380CC4-5D6E-409C-BE32-E72D297353CC}">
              <c16:uniqueId val="{00000000-1B24-D940-8343-014C22B0EFF8}"/>
            </c:ext>
          </c:extLst>
        </c:ser>
        <c:dLbls>
          <c:showLegendKey val="0"/>
          <c:showVal val="0"/>
          <c:showCatName val="0"/>
          <c:showSerName val="0"/>
          <c:showPercent val="0"/>
          <c:showBubbleSize val="0"/>
        </c:dLbls>
        <c:smooth val="0"/>
        <c:axId val="586054783"/>
        <c:axId val="584455487"/>
      </c:lineChart>
      <c:catAx>
        <c:axId val="586054783"/>
        <c:scaling>
          <c:orientation val="minMax"/>
        </c:scaling>
        <c:delete val="0"/>
        <c:axPos val="b"/>
        <c:title>
          <c:tx>
            <c:rich>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r>
                  <a:rPr lang="en-GB" sz="1400"/>
                  <a:t>Workload</a:t>
                </a:r>
              </a:p>
            </c:rich>
          </c:tx>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crossAx val="584455487"/>
        <c:crosses val="autoZero"/>
        <c:auto val="1"/>
        <c:lblAlgn val="ctr"/>
        <c:lblOffset val="100"/>
        <c:noMultiLvlLbl val="0"/>
      </c:catAx>
      <c:valAx>
        <c:axId val="584455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r>
                  <a:rPr lang="en-GB" sz="1400"/>
                  <a:t>Work Intensification</a:t>
                </a:r>
              </a:p>
            </c:rich>
          </c:tx>
          <c:overlay val="0"/>
          <c:spPr>
            <a:noFill/>
            <a:ln>
              <a:noFill/>
            </a:ln>
            <a:effectLst/>
          </c:spPr>
          <c:txPr>
            <a:bodyPr rot="-54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crossAx val="586054783"/>
        <c:crosses val="autoZero"/>
        <c:crossBetween val="between"/>
      </c:valAx>
      <c:spPr>
        <a:noFill/>
        <a:ln>
          <a:noFill/>
        </a:ln>
        <a:effectLst/>
      </c:spPr>
    </c:plotArea>
    <c:plotVisOnly val="1"/>
    <c:dispBlanksAs val="gap"/>
    <c:showDLblsOverMax val="0"/>
  </c:chart>
  <c:spPr>
    <a:noFill/>
    <a:ln>
      <a:noFill/>
    </a:ln>
    <a:effectLst/>
  </c:spPr>
  <c:txPr>
    <a:bodyPr/>
    <a:lstStyle/>
    <a:p>
      <a:pPr>
        <a:defRPr>
          <a:ln>
            <a:noFill/>
          </a:ln>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3E049B-39F8-44D4-9B8F-42AD3D16F73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a:extLst>
              <a:ext uri="{FF2B5EF4-FFF2-40B4-BE49-F238E27FC236}">
                <a16:creationId xmlns:a16="http://schemas.microsoft.com/office/drawing/2014/main" id="{3BBCFE28-325F-4C3C-8F0D-A0AE517A9783}"/>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F71F9AD-7D37-4888-8B9B-781FD21B16BF}" type="datetimeFigureOut">
              <a:rPr lang="en-AU" smtClean="0"/>
              <a:t>10/06/2025</a:t>
            </a:fld>
            <a:endParaRPr lang="en-AU"/>
          </a:p>
        </p:txBody>
      </p:sp>
      <p:sp>
        <p:nvSpPr>
          <p:cNvPr id="4" name="Footer Placeholder 3">
            <a:extLst>
              <a:ext uri="{FF2B5EF4-FFF2-40B4-BE49-F238E27FC236}">
                <a16:creationId xmlns:a16="http://schemas.microsoft.com/office/drawing/2014/main" id="{4C8CE3B7-0672-4B57-9D30-D10D7E5C511D}"/>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a:extLst>
              <a:ext uri="{FF2B5EF4-FFF2-40B4-BE49-F238E27FC236}">
                <a16:creationId xmlns:a16="http://schemas.microsoft.com/office/drawing/2014/main" id="{CCBF396D-B88A-41A2-AA38-FD006DE0996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2AFDE8F-C651-4379-A3B3-52F461E28252}" type="slidenum">
              <a:rPr lang="en-AU" smtClean="0"/>
              <a:t>‹#›</a:t>
            </a:fld>
            <a:endParaRPr lang="en-AU"/>
          </a:p>
        </p:txBody>
      </p:sp>
    </p:spTree>
    <p:extLst>
      <p:ext uri="{BB962C8B-B14F-4D97-AF65-F5344CB8AC3E}">
        <p14:creationId xmlns:p14="http://schemas.microsoft.com/office/powerpoint/2010/main" val="134305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359A025-9A62-48B8-80D3-02C5887C5AA6}" type="datetimeFigureOut">
              <a:rPr lang="en-AU" smtClean="0"/>
              <a:t>10/06/2025</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AED44F-8DE0-4245-B02B-CC95FDAC3EA9}" type="slidenum">
              <a:rPr lang="en-AU" smtClean="0"/>
              <a:t>‹#›</a:t>
            </a:fld>
            <a:endParaRPr lang="en-AU"/>
          </a:p>
        </p:txBody>
      </p:sp>
    </p:spTree>
    <p:extLst>
      <p:ext uri="{BB962C8B-B14F-4D97-AF65-F5344CB8AC3E}">
        <p14:creationId xmlns:p14="http://schemas.microsoft.com/office/powerpoint/2010/main" val="105593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ED44F-8DE0-4245-B02B-CC95FDAC3EA9}" type="slidenum">
              <a:rPr lang="en-AU" smtClean="0"/>
              <a:t>3</a:t>
            </a:fld>
            <a:endParaRPr lang="en-AU"/>
          </a:p>
        </p:txBody>
      </p:sp>
    </p:spTree>
    <p:extLst>
      <p:ext uri="{BB962C8B-B14F-4D97-AF65-F5344CB8AC3E}">
        <p14:creationId xmlns:p14="http://schemas.microsoft.com/office/powerpoint/2010/main" val="402007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ED44F-8DE0-4245-B02B-CC95FDAC3EA9}" type="slidenum">
              <a:rPr lang="en-AU" smtClean="0"/>
              <a:t>12</a:t>
            </a:fld>
            <a:endParaRPr lang="en-AU"/>
          </a:p>
        </p:txBody>
      </p:sp>
    </p:spTree>
    <p:extLst>
      <p:ext uri="{BB962C8B-B14F-4D97-AF65-F5344CB8AC3E}">
        <p14:creationId xmlns:p14="http://schemas.microsoft.com/office/powerpoint/2010/main" val="312412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ED44F-8DE0-4245-B02B-CC95FDAC3EA9}" type="slidenum">
              <a:rPr lang="en-AU" smtClean="0"/>
              <a:t>17</a:t>
            </a:fld>
            <a:endParaRPr lang="en-AU"/>
          </a:p>
        </p:txBody>
      </p:sp>
    </p:spTree>
    <p:extLst>
      <p:ext uri="{BB962C8B-B14F-4D97-AF65-F5344CB8AC3E}">
        <p14:creationId xmlns:p14="http://schemas.microsoft.com/office/powerpoint/2010/main" val="429153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D0197-01B8-764B-A248-EC84268D9081}" type="slidenum">
              <a:rPr lang="en-US" smtClean="0"/>
              <a:t>19</a:t>
            </a:fld>
            <a:endParaRPr lang="en-US"/>
          </a:p>
        </p:txBody>
      </p:sp>
    </p:spTree>
    <p:extLst>
      <p:ext uri="{BB962C8B-B14F-4D97-AF65-F5344CB8AC3E}">
        <p14:creationId xmlns:p14="http://schemas.microsoft.com/office/powerpoint/2010/main" val="1211112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E63BC3E-8BC0-9941-844D-C5B29BBD726A}"/>
              </a:ext>
              <a:ext uri="{C183D7F6-B498-43B3-948B-1728B52AA6E4}">
                <adec:decorative xmlns:adec="http://schemas.microsoft.com/office/drawing/2017/decorative" val="1"/>
              </a:ext>
            </a:extLst>
          </p:cNvPr>
          <p:cNvSpPr/>
          <p:nvPr userDrawn="1"/>
        </p:nvSpPr>
        <p:spPr>
          <a:xfrm>
            <a:off x="0" y="0"/>
            <a:ext cx="12224569" cy="6858000"/>
          </a:xfrm>
          <a:prstGeom prst="rect">
            <a:avLst/>
          </a:prstGeom>
          <a:gradFill flip="none" rotWithShape="1">
            <a:gsLst>
              <a:gs pos="0">
                <a:srgbClr val="0C488E"/>
              </a:gs>
              <a:gs pos="83000">
                <a:srgbClr val="00061A"/>
              </a:gs>
              <a:gs pos="0">
                <a:srgbClr val="0F4372"/>
              </a:gs>
              <a:gs pos="34000">
                <a:srgbClr val="0F4372"/>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 Placeholder 7">
            <a:extLst>
              <a:ext uri="{FF2B5EF4-FFF2-40B4-BE49-F238E27FC236}">
                <a16:creationId xmlns:a16="http://schemas.microsoft.com/office/drawing/2014/main" id="{7EDA747F-1CB7-F54E-B0A8-CA3CBC597EA1}"/>
              </a:ext>
              <a:ext uri="{C183D7F6-B498-43B3-948B-1728B52AA6E4}">
                <adec:decorative xmlns:adec="http://schemas.microsoft.com/office/drawing/2017/decorative" val="1"/>
              </a:ext>
            </a:extLst>
          </p:cNvPr>
          <p:cNvSpPr>
            <a:spLocks noGrp="1"/>
          </p:cNvSpPr>
          <p:nvPr>
            <p:ph type="body" sz="quarter" idx="10" hasCustomPrompt="1"/>
          </p:nvPr>
        </p:nvSpPr>
        <p:spPr>
          <a:xfrm>
            <a:off x="3929063" y="4833526"/>
            <a:ext cx="7380287" cy="933450"/>
          </a:xfrm>
        </p:spPr>
        <p:txBody>
          <a:bodyPr/>
          <a:lstStyle>
            <a:lvl1pPr algn="r">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20" name="Subtitle 2">
            <a:extLst>
              <a:ext uri="{FF2B5EF4-FFF2-40B4-BE49-F238E27FC236}">
                <a16:creationId xmlns:a16="http://schemas.microsoft.com/office/drawing/2014/main" id="{935F116C-88D5-0D49-809F-8FE443A5E7CD}"/>
              </a:ext>
              <a:ext uri="{C183D7F6-B498-43B3-948B-1728B52AA6E4}">
                <adec:decorative xmlns:adec="http://schemas.microsoft.com/office/drawing/2017/decorative" val="1"/>
              </a:ext>
            </a:extLst>
          </p:cNvPr>
          <p:cNvSpPr>
            <a:spLocks noGrp="1"/>
          </p:cNvSpPr>
          <p:nvPr>
            <p:ph type="subTitle" idx="1" hasCustomPrompt="1"/>
          </p:nvPr>
        </p:nvSpPr>
        <p:spPr>
          <a:xfrm>
            <a:off x="3929063" y="4468172"/>
            <a:ext cx="7380370" cy="392650"/>
          </a:xfrm>
        </p:spPr>
        <p:txBody>
          <a:bodyPr>
            <a:normAutofit/>
          </a:bodyPr>
          <a:lstStyle>
            <a:lvl1pPr marL="0" indent="0" algn="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21" name="Title 1">
            <a:extLst>
              <a:ext uri="{FF2B5EF4-FFF2-40B4-BE49-F238E27FC236}">
                <a16:creationId xmlns:a16="http://schemas.microsoft.com/office/drawing/2014/main" id="{CF636E63-7117-5041-893C-E7302B4C58AC}"/>
              </a:ext>
              <a:ext uri="{C183D7F6-B498-43B3-948B-1728B52AA6E4}">
                <adec:decorative xmlns:adec="http://schemas.microsoft.com/office/drawing/2017/decorative" val="1"/>
              </a:ext>
            </a:extLst>
          </p:cNvPr>
          <p:cNvSpPr>
            <a:spLocks noGrp="1"/>
          </p:cNvSpPr>
          <p:nvPr>
            <p:ph type="ctrTitle" hasCustomPrompt="1"/>
          </p:nvPr>
        </p:nvSpPr>
        <p:spPr>
          <a:xfrm>
            <a:off x="3929063" y="2481443"/>
            <a:ext cx="7380370" cy="1904842"/>
          </a:xfrm>
        </p:spPr>
        <p:txBody>
          <a:bodyPr anchor="ctr">
            <a:normAutofit/>
          </a:bodyPr>
          <a:lstStyle>
            <a:lvl1pPr algn="r">
              <a:defRPr sz="5400" b="1">
                <a:solidFill>
                  <a:schemeClr val="bg1"/>
                </a:solidFill>
              </a:defRPr>
            </a:lvl1pPr>
          </a:lstStyle>
          <a:p>
            <a:r>
              <a:rPr lang="en-US" dirty="0"/>
              <a:t>Click to edit: Presentation Title</a:t>
            </a:r>
            <a:endParaRPr lang="en-AU" dirty="0"/>
          </a:p>
        </p:txBody>
      </p:sp>
      <p:pic>
        <p:nvPicPr>
          <p:cNvPr id="22" name="Picture 21" descr="Logo - Queensland University of Technology">
            <a:extLst>
              <a:ext uri="{FF2B5EF4-FFF2-40B4-BE49-F238E27FC236}">
                <a16:creationId xmlns:a16="http://schemas.microsoft.com/office/drawing/2014/main" id="{DA91A798-491D-074B-8E2D-C132539F5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943" y="503285"/>
            <a:ext cx="1655763" cy="1655763"/>
          </a:xfrm>
          <a:prstGeom prst="rect">
            <a:avLst/>
          </a:prstGeom>
        </p:spPr>
      </p:pic>
    </p:spTree>
    <p:extLst>
      <p:ext uri="{BB962C8B-B14F-4D97-AF65-F5344CB8AC3E}">
        <p14:creationId xmlns:p14="http://schemas.microsoft.com/office/powerpoint/2010/main" val="33161323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4_Two column slide">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CED1A86-7C00-4B5E-BF2D-030A391AC223}"/>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4" name="Content Placeholder 3">
            <a:extLst>
              <a:ext uri="{FF2B5EF4-FFF2-40B4-BE49-F238E27FC236}">
                <a16:creationId xmlns:a16="http://schemas.microsoft.com/office/drawing/2014/main" id="{CFDA814E-6A9F-478A-8061-C5740CBC088C}"/>
              </a:ext>
              <a:ext uri="{C183D7F6-B498-43B3-948B-1728B52AA6E4}">
                <adec:decorative xmlns:adec="http://schemas.microsoft.com/office/drawing/2017/decorative" val="1"/>
              </a:ext>
            </a:extLst>
          </p:cNvPr>
          <p:cNvSpPr>
            <a:spLocks noGrp="1"/>
          </p:cNvSpPr>
          <p:nvPr>
            <p:ph sz="half" idx="2"/>
          </p:nvPr>
        </p:nvSpPr>
        <p:spPr>
          <a:xfrm>
            <a:off x="6189537" y="1800000"/>
            <a:ext cx="5510463" cy="3960000"/>
          </a:xfrm>
          <a:prstGeom prst="rect">
            <a:avLst/>
          </a:prstGeom>
        </p:spPr>
        <p:txBody>
          <a:bodyPr>
            <a:normAutofit/>
          </a:bodyPr>
          <a:lstStyle>
            <a:lvl1pPr>
              <a:defRPr sz="2000" baseline="0">
                <a:solidFill>
                  <a:srgbClr val="000619"/>
                </a:solidFill>
              </a:defRPr>
            </a:lvl1pPr>
            <a:lvl2pPr>
              <a:defRPr sz="2000" baseline="0">
                <a:solidFill>
                  <a:srgbClr val="000619"/>
                </a:solidFill>
              </a:defRPr>
            </a:lvl2pPr>
            <a:lvl3pPr>
              <a:defRPr sz="2000" baseline="0">
                <a:solidFill>
                  <a:srgbClr val="000619"/>
                </a:solidFill>
              </a:defRPr>
            </a:lvl3pPr>
            <a:lvl4pPr>
              <a:defRPr sz="2000" baseline="0">
                <a:solidFill>
                  <a:srgbClr val="000619"/>
                </a:solidFill>
              </a:defRPr>
            </a:lvl4pPr>
            <a:lvl5pPr>
              <a:defRPr sz="2000" baseline="0">
                <a:solidFill>
                  <a:srgbClr val="000619"/>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AE3B8D85-19EE-40D8-B0FC-72738D139668}"/>
              </a:ext>
              <a:ext uri="{C183D7F6-B498-43B3-948B-1728B52AA6E4}">
                <adec:decorative xmlns:adec="http://schemas.microsoft.com/office/drawing/2017/decorative" val="1"/>
              </a:ext>
            </a:extLst>
          </p:cNvPr>
          <p:cNvSpPr>
            <a:spLocks noGrp="1"/>
          </p:cNvSpPr>
          <p:nvPr>
            <p:ph sz="half" idx="1"/>
          </p:nvPr>
        </p:nvSpPr>
        <p:spPr>
          <a:xfrm>
            <a:off x="468000" y="1800000"/>
            <a:ext cx="5430253" cy="3960000"/>
          </a:xfrm>
          <a:prstGeom prst="rect">
            <a:avLst/>
          </a:prstGeom>
        </p:spPr>
        <p:txBody>
          <a:bodyPr>
            <a:normAutofit/>
          </a:bodyPr>
          <a:lstStyle>
            <a:lvl1pPr>
              <a:defRPr sz="2000" baseline="0">
                <a:solidFill>
                  <a:srgbClr val="1C1C1C"/>
                </a:solidFill>
              </a:defRPr>
            </a:lvl1pPr>
            <a:lvl2pPr>
              <a:defRPr sz="2000" baseline="0">
                <a:solidFill>
                  <a:srgbClr val="1C1C1C"/>
                </a:solidFill>
              </a:defRPr>
            </a:lvl2pPr>
            <a:lvl3pPr>
              <a:defRPr sz="2000" baseline="0">
                <a:solidFill>
                  <a:srgbClr val="1C1C1C"/>
                </a:solidFill>
              </a:defRPr>
            </a:lvl3pPr>
            <a:lvl4pPr>
              <a:defRPr sz="2000" baseline="0">
                <a:solidFill>
                  <a:srgbClr val="1C1C1C"/>
                </a:solidFill>
              </a:defRPr>
            </a:lvl4pPr>
            <a:lvl5pPr>
              <a:defRPr sz="2000" baseline="0">
                <a:solidFill>
                  <a:srgbClr val="1C1C1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Title 1">
            <a:extLst>
              <a:ext uri="{FF2B5EF4-FFF2-40B4-BE49-F238E27FC236}">
                <a16:creationId xmlns:a16="http://schemas.microsoft.com/office/drawing/2014/main" id="{3D32BEA0-D192-4426-8039-EC77442576C8}"/>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p>
            <a:r>
              <a:rPr lang="en-GB"/>
              <a:t>Click to edit Master title style</a:t>
            </a:r>
            <a:endParaRPr lang="en-AU" dirty="0"/>
          </a:p>
        </p:txBody>
      </p:sp>
    </p:spTree>
    <p:extLst>
      <p:ext uri="{BB962C8B-B14F-4D97-AF65-F5344CB8AC3E}">
        <p14:creationId xmlns:p14="http://schemas.microsoft.com/office/powerpoint/2010/main" val="3990707427"/>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Dark blue highlight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B8D0A3-3636-4D52-A40A-89EB4432DC2C}"/>
              </a:ext>
              <a:ext uri="{C183D7F6-B498-43B3-948B-1728B52AA6E4}">
                <adec:decorative xmlns:adec="http://schemas.microsoft.com/office/drawing/2017/decorative" val="1"/>
              </a:ext>
            </a:extLst>
          </p:cNvPr>
          <p:cNvSpPr/>
          <p:nvPr userDrawn="1"/>
        </p:nvSpPr>
        <p:spPr>
          <a:xfrm>
            <a:off x="0" y="0"/>
            <a:ext cx="12192000" cy="607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1">
            <a:extLst>
              <a:ext uri="{FF2B5EF4-FFF2-40B4-BE49-F238E27FC236}">
                <a16:creationId xmlns:a16="http://schemas.microsoft.com/office/drawing/2014/main" id="{092487F3-73DA-4656-84F8-1DE5A80C51B7}"/>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3" name="Content Placeholder 2">
            <a:extLst>
              <a:ext uri="{FF2B5EF4-FFF2-40B4-BE49-F238E27FC236}">
                <a16:creationId xmlns:a16="http://schemas.microsoft.com/office/drawing/2014/main" id="{FA20A0EA-FE24-441E-B009-2BD5DB9A903A}"/>
              </a:ext>
              <a:ext uri="{C183D7F6-B498-43B3-948B-1728B52AA6E4}">
                <adec:decorative xmlns:adec="http://schemas.microsoft.com/office/drawing/2017/decorative" val="1"/>
              </a:ext>
            </a:extLst>
          </p:cNvPr>
          <p:cNvSpPr>
            <a:spLocks noGrp="1"/>
          </p:cNvSpPr>
          <p:nvPr>
            <p:ph idx="1" hasCustomPrompt="1"/>
          </p:nvPr>
        </p:nvSpPr>
        <p:spPr>
          <a:xfrm>
            <a:off x="468000" y="1800000"/>
            <a:ext cx="11232000" cy="3960000"/>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lvl1pPr>
              <a:defRPr>
                <a:solidFill>
                  <a:schemeClr val="bg1"/>
                </a:solidFill>
              </a:defRPr>
            </a:lvl1pPr>
          </a:lstStyle>
          <a:p>
            <a:r>
              <a:rPr lang="en-GB"/>
              <a:t>Click to edit Master title style</a:t>
            </a:r>
            <a:endParaRPr lang="en-AU" dirty="0"/>
          </a:p>
        </p:txBody>
      </p:sp>
    </p:spTree>
    <p:extLst>
      <p:ext uri="{BB962C8B-B14F-4D97-AF65-F5344CB8AC3E}">
        <p14:creationId xmlns:p14="http://schemas.microsoft.com/office/powerpoint/2010/main" val="134297478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bright blue high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B8D0A3-3636-4D52-A40A-89EB4432DC2C}"/>
              </a:ext>
              <a:ext uri="{C183D7F6-B498-43B3-948B-1728B52AA6E4}">
                <adec:decorative xmlns:adec="http://schemas.microsoft.com/office/drawing/2017/decorative" val="1"/>
              </a:ext>
            </a:extLst>
          </p:cNvPr>
          <p:cNvSpPr/>
          <p:nvPr userDrawn="1"/>
        </p:nvSpPr>
        <p:spPr>
          <a:xfrm>
            <a:off x="0" y="0"/>
            <a:ext cx="12192000" cy="6075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1">
            <a:extLst>
              <a:ext uri="{FF2B5EF4-FFF2-40B4-BE49-F238E27FC236}">
                <a16:creationId xmlns:a16="http://schemas.microsoft.com/office/drawing/2014/main" id="{092487F3-73DA-4656-84F8-1DE5A80C51B7}"/>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3" name="Content Placeholder 2">
            <a:extLst>
              <a:ext uri="{FF2B5EF4-FFF2-40B4-BE49-F238E27FC236}">
                <a16:creationId xmlns:a16="http://schemas.microsoft.com/office/drawing/2014/main" id="{FA20A0EA-FE24-441E-B009-2BD5DB9A903A}"/>
              </a:ext>
              <a:ext uri="{C183D7F6-B498-43B3-948B-1728B52AA6E4}">
                <adec:decorative xmlns:adec="http://schemas.microsoft.com/office/drawing/2017/decorative" val="1"/>
              </a:ext>
            </a:extLst>
          </p:cNvPr>
          <p:cNvSpPr>
            <a:spLocks noGrp="1"/>
          </p:cNvSpPr>
          <p:nvPr>
            <p:ph idx="1" hasCustomPrompt="1"/>
          </p:nvPr>
        </p:nvSpPr>
        <p:spPr>
          <a:xfrm>
            <a:off x="468000" y="1800000"/>
            <a:ext cx="11232000" cy="3960000"/>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lvl1pPr>
              <a:defRPr>
                <a:solidFill>
                  <a:schemeClr val="tx2"/>
                </a:solidFill>
              </a:defRPr>
            </a:lvl1pPr>
          </a:lstStyle>
          <a:p>
            <a:r>
              <a:rPr lang="en-GB"/>
              <a:t>Click to edit Master title style</a:t>
            </a:r>
            <a:endParaRPr lang="en-AU" dirty="0"/>
          </a:p>
        </p:txBody>
      </p:sp>
    </p:spTree>
    <p:extLst>
      <p:ext uri="{BB962C8B-B14F-4D97-AF65-F5344CB8AC3E}">
        <p14:creationId xmlns:p14="http://schemas.microsoft.com/office/powerpoint/2010/main" val="301683691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0BC167D-F647-4BE2-BBA9-8ADE0451500E}"/>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Tree>
    <p:extLst>
      <p:ext uri="{BB962C8B-B14F-4D97-AF65-F5344CB8AC3E}">
        <p14:creationId xmlns:p14="http://schemas.microsoft.com/office/powerpoint/2010/main" val="1158394569"/>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hapter Page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947" y="4396382"/>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chapter description here</a:t>
            </a:r>
            <a:endParaRPr lang="en-US"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Chapter Title</a:t>
            </a:r>
            <a:endParaRPr lang="en-AU" dirty="0"/>
          </a:p>
        </p:txBody>
      </p:sp>
    </p:spTree>
    <p:extLst>
      <p:ext uri="{BB962C8B-B14F-4D97-AF65-F5344CB8AC3E}">
        <p14:creationId xmlns:p14="http://schemas.microsoft.com/office/powerpoint/2010/main" val="335711390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hapter Page_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947" y="4396382"/>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chapter description here</a:t>
            </a:r>
            <a:endParaRPr lang="en-US"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Chapter Title</a:t>
            </a:r>
            <a:endParaRPr lang="en-AU" dirty="0"/>
          </a:p>
        </p:txBody>
      </p:sp>
    </p:spTree>
    <p:extLst>
      <p:ext uri="{BB962C8B-B14F-4D97-AF65-F5344CB8AC3E}">
        <p14:creationId xmlns:p14="http://schemas.microsoft.com/office/powerpoint/2010/main" val="156665115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hapter Page_C">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947" y="4396382"/>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chapter description here</a:t>
            </a:r>
            <a:endParaRPr lang="en-US"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Chapter Title</a:t>
            </a:r>
            <a:endParaRPr lang="en-AU" dirty="0"/>
          </a:p>
        </p:txBody>
      </p:sp>
    </p:spTree>
    <p:extLst>
      <p:ext uri="{BB962C8B-B14F-4D97-AF65-F5344CB8AC3E}">
        <p14:creationId xmlns:p14="http://schemas.microsoft.com/office/powerpoint/2010/main" val="22348255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DCAA9-E406-47F1-A9BE-27E854E6BB57}"/>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flipV="1">
            <a:off x="0" y="234"/>
            <a:ext cx="12192000" cy="6857531"/>
          </a:xfrm>
          <a:prstGeom prst="rect">
            <a:avLst/>
          </a:prstGeom>
        </p:spPr>
      </p:pic>
      <p:sp>
        <p:nvSpPr>
          <p:cNvPr id="8" name="Text Placeholder 7">
            <a:extLst>
              <a:ext uri="{FF2B5EF4-FFF2-40B4-BE49-F238E27FC236}">
                <a16:creationId xmlns:a16="http://schemas.microsoft.com/office/drawing/2014/main" id="{74D90552-88DD-4DA4-992A-7250A7A902D8}"/>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14" name="Subtitle 2">
            <a:extLst>
              <a:ext uri="{FF2B5EF4-FFF2-40B4-BE49-F238E27FC236}">
                <a16:creationId xmlns:a16="http://schemas.microsoft.com/office/drawing/2014/main" id="{38852B28-BE93-4587-9CED-815C7F6AB19E}"/>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13" name="Title 1">
            <a:extLst>
              <a:ext uri="{FF2B5EF4-FFF2-40B4-BE49-F238E27FC236}">
                <a16:creationId xmlns:a16="http://schemas.microsoft.com/office/drawing/2014/main" id="{27AC9D05-6B8D-4C45-A52A-EF3F6CE3D462}"/>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469" y="503285"/>
            <a:ext cx="1655763" cy="1655763"/>
          </a:xfrm>
          <a:prstGeom prst="rect">
            <a:avLst/>
          </a:prstGeom>
        </p:spPr>
      </p:pic>
    </p:spTree>
    <p:extLst>
      <p:ext uri="{BB962C8B-B14F-4D97-AF65-F5344CB8AC3E}">
        <p14:creationId xmlns:p14="http://schemas.microsoft.com/office/powerpoint/2010/main" val="17167717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12886-D20F-4F2C-87BD-AA30C135A362}"/>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10" name="Text Placeholder 7">
            <a:extLst>
              <a:ext uri="{FF2B5EF4-FFF2-40B4-BE49-F238E27FC236}">
                <a16:creationId xmlns:a16="http://schemas.microsoft.com/office/drawing/2014/main" id="{7F05BDEE-5B2B-40DE-9598-EC6DAA4C8079}"/>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76E70064-B817-42D9-83A5-81B9B37631A9}"/>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D427DC83-3791-4348-8D31-9DC78A111BB3}"/>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469" y="503285"/>
            <a:ext cx="1655763" cy="1655763"/>
          </a:xfrm>
          <a:prstGeom prst="rect">
            <a:avLst/>
          </a:prstGeom>
        </p:spPr>
      </p:pic>
    </p:spTree>
    <p:extLst>
      <p:ext uri="{BB962C8B-B14F-4D97-AF65-F5344CB8AC3E}">
        <p14:creationId xmlns:p14="http://schemas.microsoft.com/office/powerpoint/2010/main" val="128956881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7EB0A-FD63-4491-8E9A-A41B15A13E4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7635" t="10269" r="2641" b="6"/>
          <a:stretch/>
        </p:blipFill>
        <p:spPr>
          <a:xfrm>
            <a:off x="-1" y="1"/>
            <a:ext cx="12192001" cy="6858000"/>
          </a:xfrm>
          <a:prstGeom prst="rect">
            <a:avLst/>
          </a:prstGeom>
        </p:spPr>
      </p:pic>
      <p:sp>
        <p:nvSpPr>
          <p:cNvPr id="10" name="Text Placeholder 7">
            <a:extLst>
              <a:ext uri="{FF2B5EF4-FFF2-40B4-BE49-F238E27FC236}">
                <a16:creationId xmlns:a16="http://schemas.microsoft.com/office/drawing/2014/main" id="{141F6C71-6539-411D-B9F4-970D4FA64873}"/>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4F34A4F6-0043-4B71-B53D-168738877617}"/>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61B0F8D3-1A5D-4A55-95F5-BD6A49BF3899}"/>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469" y="503285"/>
            <a:ext cx="1655763" cy="1655763"/>
          </a:xfrm>
          <a:prstGeom prst="rect">
            <a:avLst/>
          </a:prstGeom>
        </p:spPr>
      </p:pic>
    </p:spTree>
    <p:extLst>
      <p:ext uri="{BB962C8B-B14F-4D97-AF65-F5344CB8AC3E}">
        <p14:creationId xmlns:p14="http://schemas.microsoft.com/office/powerpoint/2010/main" val="6547010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D3648EB6-3C0F-47AC-998B-1F86FA64CEED}"/>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66469" y="503285"/>
            <a:ext cx="1655763" cy="1655763"/>
          </a:xfrm>
          <a:prstGeom prst="rect">
            <a:avLst/>
          </a:prstGeom>
        </p:spPr>
      </p:pic>
    </p:spTree>
    <p:extLst>
      <p:ext uri="{BB962C8B-B14F-4D97-AF65-F5344CB8AC3E}">
        <p14:creationId xmlns:p14="http://schemas.microsoft.com/office/powerpoint/2010/main" val="85495939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F">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D3648EB6-3C0F-47AC-998B-1F86FA64CEED}"/>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66469" y="503285"/>
            <a:ext cx="1655763" cy="1655763"/>
          </a:xfrm>
          <a:prstGeom prst="rect">
            <a:avLst/>
          </a:prstGeom>
        </p:spPr>
      </p:pic>
    </p:spTree>
    <p:extLst>
      <p:ext uri="{BB962C8B-B14F-4D97-AF65-F5344CB8AC3E}">
        <p14:creationId xmlns:p14="http://schemas.microsoft.com/office/powerpoint/2010/main" val="141834940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Own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9B65F8-F29C-4687-97B1-132017B0CAD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087980"/>
          </a:xfrm>
          <a:prstGeom prst="rect">
            <a:avLst/>
          </a:prstGeom>
        </p:spPr>
      </p:pic>
      <p:sp>
        <p:nvSpPr>
          <p:cNvPr id="10" name="TextBox 9">
            <a:extLst>
              <a:ext uri="{FF2B5EF4-FFF2-40B4-BE49-F238E27FC236}">
                <a16:creationId xmlns:a16="http://schemas.microsoft.com/office/drawing/2014/main" id="{47C840F1-E6C3-4979-8FDB-27FC3DA3D710}"/>
              </a:ext>
              <a:ext uri="{C183D7F6-B498-43B3-948B-1728B52AA6E4}">
                <adec:decorative xmlns:adec="http://schemas.microsoft.com/office/drawing/2017/decorative" val="1"/>
              </a:ext>
            </a:extLst>
          </p:cNvPr>
          <p:cNvSpPr txBox="1"/>
          <p:nvPr userDrawn="1"/>
        </p:nvSpPr>
        <p:spPr>
          <a:xfrm>
            <a:off x="3179702" y="3103031"/>
            <a:ext cx="5964654" cy="2339102"/>
          </a:xfrm>
          <a:prstGeom prst="rect">
            <a:avLst/>
          </a:prstGeom>
          <a:noFill/>
        </p:spPr>
        <p:txBody>
          <a:bodyPr wrap="square">
            <a:spAutoFit/>
          </a:bodyPr>
          <a:lstStyle/>
          <a:p>
            <a:pPr marR="0" algn="l" rtl="0">
              <a:lnSpc>
                <a:spcPct val="100000"/>
              </a:lnSpc>
              <a:spcAft>
                <a:spcPts val="600"/>
              </a:spcAft>
            </a:pPr>
            <a:r>
              <a:rPr lang="en-AU" sz="2400" b="0" i="0" u="none" strike="noStrike" baseline="30000" dirty="0">
                <a:solidFill>
                  <a:schemeClr val="bg1"/>
                </a:solidFill>
                <a:latin typeface="+mn-lt"/>
              </a:rPr>
              <a:t>QUT acknowledges the Turrbal and Yugara, as the First Nations owners of the lands where QUT now stands. We pay respect to their Elders, lores, customs and creation spirits. We recognise that these lands have always been places of teaching, research and learning. ​</a:t>
            </a:r>
          </a:p>
          <a:p>
            <a:pPr marR="0" algn="l" rtl="0">
              <a:lnSpc>
                <a:spcPct val="100000"/>
              </a:lnSpc>
              <a:spcAft>
                <a:spcPts val="600"/>
              </a:spcAft>
            </a:pPr>
            <a:r>
              <a:rPr lang="en-AU" sz="2400" b="0" i="0" u="none" strike="noStrike" baseline="30000" dirty="0">
                <a:solidFill>
                  <a:schemeClr val="bg1"/>
                </a:solidFill>
                <a:latin typeface="+mn-lt"/>
              </a:rPr>
              <a:t>QUT acknowledges the important role Aboriginal and Torres Strait Islander people play within the QUT community.​</a:t>
            </a:r>
          </a:p>
          <a:p>
            <a:pPr marR="0" algn="l" rtl="0">
              <a:lnSpc>
                <a:spcPct val="100000"/>
              </a:lnSpc>
              <a:spcAft>
                <a:spcPts val="600"/>
              </a:spcAft>
            </a:pPr>
            <a:endParaRPr lang="en-AU" sz="2400" dirty="0">
              <a:solidFill>
                <a:schemeClr val="bg1"/>
              </a:solidFill>
              <a:latin typeface="+mn-lt"/>
            </a:endParaRPr>
          </a:p>
        </p:txBody>
      </p:sp>
      <p:sp>
        <p:nvSpPr>
          <p:cNvPr id="12" name="TextBox 11">
            <a:extLst>
              <a:ext uri="{FF2B5EF4-FFF2-40B4-BE49-F238E27FC236}">
                <a16:creationId xmlns:a16="http://schemas.microsoft.com/office/drawing/2014/main" id="{0D8FB860-6D57-4BAC-8ECF-0B93F59FD5F7}"/>
              </a:ext>
              <a:ext uri="{C183D7F6-B498-43B3-948B-1728B52AA6E4}">
                <adec:decorative xmlns:adec="http://schemas.microsoft.com/office/drawing/2017/decorative" val="1"/>
              </a:ext>
            </a:extLst>
          </p:cNvPr>
          <p:cNvSpPr txBox="1"/>
          <p:nvPr userDrawn="1"/>
        </p:nvSpPr>
        <p:spPr>
          <a:xfrm>
            <a:off x="3179702" y="2675312"/>
            <a:ext cx="6093994" cy="379591"/>
          </a:xfrm>
          <a:prstGeom prst="rect">
            <a:avLst/>
          </a:prstGeom>
          <a:noFill/>
        </p:spPr>
        <p:txBody>
          <a:bodyPr wrap="square">
            <a:spAutoFit/>
          </a:bodyPr>
          <a:lstStyle/>
          <a:p>
            <a:pPr marR="0" algn="l" rtl="0"/>
            <a:r>
              <a:rPr lang="en-AU" sz="2800" b="1" i="0" u="none" strike="noStrike" baseline="30000" noProof="0">
                <a:solidFill>
                  <a:schemeClr val="bg1"/>
                </a:solidFill>
                <a:latin typeface="Arial" panose="020B0604020202020204" pitchFamily="34" charset="0"/>
              </a:rPr>
              <a:t>ACKNOWLEDGEMENT OF TRADITIONAL OWNERS </a:t>
            </a:r>
          </a:p>
        </p:txBody>
      </p:sp>
    </p:spTree>
    <p:extLst>
      <p:ext uri="{BB962C8B-B14F-4D97-AF65-F5344CB8AC3E}">
        <p14:creationId xmlns:p14="http://schemas.microsoft.com/office/powerpoint/2010/main" val="1610645131"/>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Standard Slide">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92487F3-73DA-4656-84F8-1DE5A80C51B7}"/>
              </a:ext>
              <a:ext uri="{C183D7F6-B498-43B3-948B-1728B52AA6E4}">
                <adec:decorative xmlns:adec="http://schemas.microsoft.com/office/drawing/2017/decorative" val="1"/>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3" name="Content Placeholder 2">
            <a:extLst>
              <a:ext uri="{FF2B5EF4-FFF2-40B4-BE49-F238E27FC236}">
                <a16:creationId xmlns:a16="http://schemas.microsoft.com/office/drawing/2014/main" id="{FA20A0EA-FE24-441E-B009-2BD5DB9A903A}"/>
              </a:ext>
              <a:ext uri="{C183D7F6-B498-43B3-948B-1728B52AA6E4}">
                <adec:decorative xmlns:adec="http://schemas.microsoft.com/office/drawing/2017/decorative" val="1"/>
              </a:ext>
            </a:extLst>
          </p:cNvPr>
          <p:cNvSpPr>
            <a:spLocks noGrp="1"/>
          </p:cNvSpPr>
          <p:nvPr>
            <p:ph idx="1"/>
          </p:nvPr>
        </p:nvSpPr>
        <p:spPr>
          <a:xfrm>
            <a:off x="468000" y="1800000"/>
            <a:ext cx="11232000" cy="3960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lvl1pPr>
              <a:defRPr>
                <a:latin typeface="+mj-lt"/>
              </a:defRPr>
            </a:lvl1pPr>
          </a:lstStyle>
          <a:p>
            <a:r>
              <a:rPr lang="en-GB" dirty="0"/>
              <a:t>Click to edit Master title style</a:t>
            </a:r>
            <a:endParaRPr lang="en-AU" dirty="0"/>
          </a:p>
        </p:txBody>
      </p:sp>
    </p:spTree>
    <p:extLst>
      <p:ext uri="{BB962C8B-B14F-4D97-AF65-F5344CB8AC3E}">
        <p14:creationId xmlns:p14="http://schemas.microsoft.com/office/powerpoint/2010/main" val="6916318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92487F3-73DA-4656-84F8-1DE5A80C51B7}"/>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p>
            <a:r>
              <a:rPr lang="en-GB"/>
              <a:t>Click to edit Master title style</a:t>
            </a:r>
            <a:endParaRPr lang="en-AU" dirty="0"/>
          </a:p>
        </p:txBody>
      </p:sp>
    </p:spTree>
    <p:extLst>
      <p:ext uri="{BB962C8B-B14F-4D97-AF65-F5344CB8AC3E}">
        <p14:creationId xmlns:p14="http://schemas.microsoft.com/office/powerpoint/2010/main" val="505848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Logo - Queensland University of Technology">
            <a:extLst>
              <a:ext uri="{FF2B5EF4-FFF2-40B4-BE49-F238E27FC236}">
                <a16:creationId xmlns:a16="http://schemas.microsoft.com/office/drawing/2014/main" id="{771F55EB-84E1-4510-9C72-0DF84EA1B1A4}"/>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267892" y="6218210"/>
            <a:ext cx="481643" cy="481643"/>
          </a:xfrm>
          <a:prstGeom prst="rect">
            <a:avLst/>
          </a:prstGeom>
        </p:spPr>
      </p:pic>
      <p:sp>
        <p:nvSpPr>
          <p:cNvPr id="8" name="Text Placeholder 2">
            <a:extLst>
              <a:ext uri="{FF2B5EF4-FFF2-40B4-BE49-F238E27FC236}">
                <a16:creationId xmlns:a16="http://schemas.microsoft.com/office/drawing/2014/main" id="{1409811D-58FA-4569-BF65-03783DB26BAA}"/>
              </a:ext>
            </a:extLst>
          </p:cNvPr>
          <p:cNvSpPr>
            <a:spLocks noGrp="1"/>
          </p:cNvSpPr>
          <p:nvPr>
            <p:ph type="body" idx="1"/>
          </p:nvPr>
        </p:nvSpPr>
        <p:spPr>
          <a:xfrm>
            <a:off x="468000" y="1800000"/>
            <a:ext cx="11232000" cy="3960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Title Placeholder 1">
            <a:extLst>
              <a:ext uri="{FF2B5EF4-FFF2-40B4-BE49-F238E27FC236}">
                <a16:creationId xmlns:a16="http://schemas.microsoft.com/office/drawing/2014/main" id="{EF70AB86-8F1E-44CD-82C9-F9C4926C0D76}"/>
              </a:ext>
            </a:extLst>
          </p:cNvPr>
          <p:cNvSpPr>
            <a:spLocks noGrp="1"/>
          </p:cNvSpPr>
          <p:nvPr>
            <p:ph type="title"/>
          </p:nvPr>
        </p:nvSpPr>
        <p:spPr>
          <a:xfrm>
            <a:off x="468000" y="360000"/>
            <a:ext cx="11232000" cy="1332000"/>
          </a:xfrm>
          <a:prstGeom prst="rect">
            <a:avLst/>
          </a:prstGeom>
        </p:spPr>
        <p:txBody>
          <a:bodyPr vert="horz" lIns="91440" tIns="45720" rIns="91440" bIns="45720" rtlCol="0" anchor="ctr">
            <a:normAutofit/>
          </a:bodyPr>
          <a:lstStyle/>
          <a:p>
            <a:r>
              <a:rPr lang="en-GB"/>
              <a:t>Click to edit Master title style</a:t>
            </a:r>
            <a:endParaRPr lang="en-AU" dirty="0"/>
          </a:p>
        </p:txBody>
      </p:sp>
    </p:spTree>
    <p:extLst>
      <p:ext uri="{BB962C8B-B14F-4D97-AF65-F5344CB8AC3E}">
        <p14:creationId xmlns:p14="http://schemas.microsoft.com/office/powerpoint/2010/main" val="3232739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8" r:id="rId6"/>
    <p:sldLayoutId id="2147483649" r:id="rId7"/>
    <p:sldLayoutId id="2147483650" r:id="rId8"/>
    <p:sldLayoutId id="2147483665" r:id="rId9"/>
    <p:sldLayoutId id="2147483652" r:id="rId10"/>
    <p:sldLayoutId id="2147483666" r:id="rId11"/>
    <p:sldLayoutId id="2147483667" r:id="rId12"/>
    <p:sldLayoutId id="2147483654" r:id="rId13"/>
    <p:sldLayoutId id="2147483669" r:id="rId14"/>
    <p:sldLayoutId id="2147483670" r:id="rId15"/>
    <p:sldLayoutId id="2147483671" r:id="rId16"/>
  </p:sldLayoutIdLst>
  <p:transition spd="med">
    <p:fade/>
  </p:transition>
  <p:hf sldNum="0" hdr="0" ftr="0" dt="0"/>
  <p:txStyles>
    <p:titleStyle>
      <a:lvl1pPr algn="l" defTabSz="914400" rtl="0" eaLnBrk="1" latinLnBrk="0" hangingPunct="1">
        <a:lnSpc>
          <a:spcPct val="90000"/>
        </a:lnSpc>
        <a:spcBef>
          <a:spcPct val="0"/>
        </a:spcBef>
        <a:buNone/>
        <a:defRPr sz="4400" b="1" kern="1200" baseline="0">
          <a:solidFill>
            <a:srgbClr val="164C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C1C1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1C1C1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1C1C1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1C1C1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1C1C1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A22C4E-5992-425F-BCCB-C0754071272F}"/>
              </a:ext>
            </a:extLst>
          </p:cNvPr>
          <p:cNvSpPr>
            <a:spLocks noGrp="1"/>
          </p:cNvSpPr>
          <p:nvPr>
            <p:ph type="ctrTitle"/>
          </p:nvPr>
        </p:nvSpPr>
        <p:spPr>
          <a:xfrm>
            <a:off x="790864" y="2562385"/>
            <a:ext cx="10583870" cy="1833997"/>
          </a:xfrm>
        </p:spPr>
        <p:txBody>
          <a:bodyPr>
            <a:normAutofit/>
          </a:bodyPr>
          <a:lstStyle/>
          <a:p>
            <a:r>
              <a:rPr lang="en-AU" sz="3200" dirty="0"/>
              <a:t>Time poverty and devolved accountability</a:t>
            </a:r>
            <a:br>
              <a:rPr lang="en-AU" sz="3200" dirty="0"/>
            </a:br>
            <a:r>
              <a:rPr lang="en-AU" sz="2400" dirty="0"/>
              <a:t>Understanding complexity in school leaders’ work</a:t>
            </a:r>
          </a:p>
        </p:txBody>
      </p:sp>
      <p:sp>
        <p:nvSpPr>
          <p:cNvPr id="9" name="Subtitle 8">
            <a:extLst>
              <a:ext uri="{FF2B5EF4-FFF2-40B4-BE49-F238E27FC236}">
                <a16:creationId xmlns:a16="http://schemas.microsoft.com/office/drawing/2014/main" id="{C99ECC13-2C21-4A0F-B22E-BB3450D9DE7E}"/>
              </a:ext>
            </a:extLst>
          </p:cNvPr>
          <p:cNvSpPr>
            <a:spLocks noGrp="1"/>
          </p:cNvSpPr>
          <p:nvPr>
            <p:ph type="subTitle" idx="1"/>
          </p:nvPr>
        </p:nvSpPr>
        <p:spPr/>
        <p:txBody>
          <a:bodyPr/>
          <a:lstStyle/>
          <a:p>
            <a:r>
              <a:rPr lang="en-AU" dirty="0"/>
              <a:t>Associate Professor Anna Hogan</a:t>
            </a:r>
          </a:p>
        </p:txBody>
      </p:sp>
      <p:sp>
        <p:nvSpPr>
          <p:cNvPr id="10" name="Text Placeholder 9">
            <a:extLst>
              <a:ext uri="{FF2B5EF4-FFF2-40B4-BE49-F238E27FC236}">
                <a16:creationId xmlns:a16="http://schemas.microsoft.com/office/drawing/2014/main" id="{02F9A4D1-8C4A-4425-BAF8-D1A69C10E1AE}"/>
              </a:ext>
            </a:extLst>
          </p:cNvPr>
          <p:cNvSpPr>
            <a:spLocks noGrp="1"/>
          </p:cNvSpPr>
          <p:nvPr>
            <p:ph type="body" sz="quarter" idx="10"/>
          </p:nvPr>
        </p:nvSpPr>
        <p:spPr/>
        <p:txBody>
          <a:bodyPr/>
          <a:lstStyle/>
          <a:p>
            <a:r>
              <a:rPr lang="en-AU" dirty="0"/>
              <a:t>School of Education, Queensland University of Technology</a:t>
            </a:r>
          </a:p>
        </p:txBody>
      </p:sp>
    </p:spTree>
    <p:extLst>
      <p:ext uri="{BB962C8B-B14F-4D97-AF65-F5344CB8AC3E}">
        <p14:creationId xmlns:p14="http://schemas.microsoft.com/office/powerpoint/2010/main" val="245751902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1DF0CC-9C06-35CD-24E6-C0C6EAB7D891}"/>
              </a:ext>
            </a:extLst>
          </p:cNvPr>
          <p:cNvSpPr>
            <a:spLocks noGrp="1"/>
          </p:cNvSpPr>
          <p:nvPr>
            <p:ph sz="half" idx="1"/>
          </p:nvPr>
        </p:nvSpPr>
        <p:spPr>
          <a:xfrm>
            <a:off x="468000" y="1800000"/>
            <a:ext cx="11232000" cy="4372200"/>
          </a:xfrm>
        </p:spPr>
        <p:txBody>
          <a:bodyPr>
            <a:normAutofit/>
          </a:bodyPr>
          <a:lstStyle/>
          <a:p>
            <a:pPr marL="0" indent="0">
              <a:lnSpc>
                <a:spcPct val="100000"/>
              </a:lnSpc>
              <a:buNone/>
            </a:pPr>
            <a:r>
              <a:rPr lang="en-AU" sz="1600" i="1" dirty="0">
                <a:latin typeface="Calibri" panose="020F0502020204030204" pitchFamily="34" charset="0"/>
                <a:cs typeface="Calibri" panose="020F0502020204030204" pitchFamily="34" charset="0"/>
              </a:rPr>
              <a:t>“I do my deputy work at school from 6-8am and from 4-7pm. I’ll do more at home too. But during the day I’m just reactive to what’s happening in front of me…” </a:t>
            </a:r>
          </a:p>
          <a:p>
            <a:pPr marL="0" indent="0">
              <a:lnSpc>
                <a:spcPct val="100000"/>
              </a:lnSpc>
              <a:buNone/>
            </a:pPr>
            <a:r>
              <a:rPr lang="en-AU" sz="1600" i="1" dirty="0">
                <a:effectLst/>
                <a:latin typeface="Calibri" panose="020F0502020204030204" pitchFamily="34" charset="0"/>
                <a:ea typeface="Aptos" panose="020B0004020202020204" pitchFamily="34" charset="0"/>
                <a:cs typeface="Calibri" panose="020F0502020204030204" pitchFamily="34" charset="0"/>
              </a:rPr>
              <a:t>“Everyday is putting out spot fires, with either staff or with students.” </a:t>
            </a:r>
          </a:p>
          <a:p>
            <a:pPr marL="0" indent="0">
              <a:lnSpc>
                <a:spcPct val="100000"/>
              </a:lnSpc>
              <a:buNone/>
            </a:pPr>
            <a:r>
              <a:rPr lang="en-GB"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needs as a school leader sometimes seem to be at the bottom of a large list of conflicting priorities. On many occasions my responsibilities do not get done due to being responsive to student needs and parent requests.”</a:t>
            </a:r>
          </a:p>
          <a:p>
            <a:pPr marL="0" indent="0">
              <a:lnSpc>
                <a:spcPct val="100000"/>
              </a:lnSpc>
              <a:buNone/>
            </a:pPr>
            <a:r>
              <a:rPr lang="en-AU" sz="1600" i="1" dirty="0">
                <a:effectLst/>
                <a:latin typeface="Calibri" panose="020F0502020204030204" pitchFamily="34" charset="0"/>
                <a:ea typeface="Aptos" panose="020B0004020202020204" pitchFamily="34" charset="0"/>
                <a:cs typeface="Calibri" panose="020F0502020204030204" pitchFamily="34" charset="0"/>
              </a:rPr>
              <a:t>“If I think about a lawyer or a doctor or an accountant, they’ve got a task. They put time </a:t>
            </a:r>
            <a:r>
              <a:rPr lang="en-AU" sz="1600" i="1" dirty="0">
                <a:latin typeface="Calibri" panose="020F0502020204030204" pitchFamily="34" charset="0"/>
                <a:ea typeface="Aptos" panose="020B0004020202020204" pitchFamily="34" charset="0"/>
                <a:cs typeface="Calibri" panose="020F0502020204030204" pitchFamily="34" charset="0"/>
              </a:rPr>
              <a:t>aside and sit </a:t>
            </a:r>
            <a:r>
              <a:rPr lang="en-AU" sz="1600" i="1" dirty="0">
                <a:effectLst/>
                <a:latin typeface="Calibri" panose="020F0502020204030204" pitchFamily="34" charset="0"/>
                <a:ea typeface="Aptos" panose="020B0004020202020204" pitchFamily="34" charset="0"/>
                <a:cs typeface="Calibri" panose="020F0502020204030204" pitchFamily="34" charset="0"/>
              </a:rPr>
              <a:t>down and do that task. I can't stay on a task when critical stuff is happening. Whether it's a high-level behaviour incident, obviously the suicide ideations or people coming onto grounds, those things you can't hide in an office and stay away.”</a:t>
            </a:r>
          </a:p>
          <a:p>
            <a:pPr marL="0" indent="0">
              <a:lnSpc>
                <a:spcPct val="100000"/>
              </a:lnSpc>
              <a:buNone/>
            </a:pPr>
            <a:r>
              <a:rPr lang="en-GB"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day was spent on keeping complex students in the right place, working with their families and ensuring safety of the students and others. I am feeling very overwhelmed at losing hours of work time to crisis management. It now needs to all be recorded in </a:t>
            </a:r>
            <a:r>
              <a:rPr lang="en-GB" sz="16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OneSchool</a:t>
            </a:r>
            <a:r>
              <a:rPr lang="en-GB"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AU" sz="1600" i="1" dirty="0">
                <a:effectLst/>
                <a:latin typeface="Calibri" panose="020F0502020204030204" pitchFamily="34" charset="0"/>
                <a:cs typeface="Calibri" panose="020F0502020204030204" pitchFamily="34" charset="0"/>
              </a:rPr>
              <a:t> </a:t>
            </a:r>
            <a:endParaRPr lang="en-AU" sz="1600" i="1" dirty="0">
              <a:effectLst/>
              <a:latin typeface="Calibri" panose="020F0502020204030204" pitchFamily="34" charset="0"/>
              <a:ea typeface="Aptos" panose="020B0004020202020204" pitchFamily="34" charset="0"/>
              <a:cs typeface="Calibri" panose="020F0502020204030204" pitchFamily="34" charset="0"/>
            </a:endParaRPr>
          </a:p>
          <a:p>
            <a:pPr marL="0" indent="0">
              <a:buNone/>
            </a:pPr>
            <a:endParaRPr lang="en-AU" sz="1800" i="1" dirty="0">
              <a:effectLst/>
              <a:latin typeface="Calibri" panose="020F0502020204030204" pitchFamily="34" charset="0"/>
              <a:ea typeface="Aptos" panose="020B0004020202020204" pitchFamily="34" charset="0"/>
              <a:cs typeface="Calibri" panose="020F0502020204030204" pitchFamily="34" charset="0"/>
            </a:endParaRPr>
          </a:p>
        </p:txBody>
      </p:sp>
      <p:sp>
        <p:nvSpPr>
          <p:cNvPr id="4" name="Title 3">
            <a:extLst>
              <a:ext uri="{FF2B5EF4-FFF2-40B4-BE49-F238E27FC236}">
                <a16:creationId xmlns:a16="http://schemas.microsoft.com/office/drawing/2014/main" id="{46680945-77FE-36B6-6544-144AE00A4233}"/>
              </a:ext>
            </a:extLst>
          </p:cNvPr>
          <p:cNvSpPr>
            <a:spLocks noGrp="1"/>
          </p:cNvSpPr>
          <p:nvPr>
            <p:ph type="title"/>
          </p:nvPr>
        </p:nvSpPr>
        <p:spPr/>
        <p:txBody>
          <a:bodyPr/>
          <a:lstStyle/>
          <a:p>
            <a:r>
              <a:rPr lang="en-US" dirty="0"/>
              <a:t>Triaging of time</a:t>
            </a:r>
          </a:p>
        </p:txBody>
      </p:sp>
    </p:spTree>
    <p:extLst>
      <p:ext uri="{BB962C8B-B14F-4D97-AF65-F5344CB8AC3E}">
        <p14:creationId xmlns:p14="http://schemas.microsoft.com/office/powerpoint/2010/main" val="199159353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347B6-856F-E800-5BFF-7BC12E530277}"/>
              </a:ext>
            </a:extLst>
          </p:cNvPr>
          <p:cNvSpPr>
            <a:spLocks noGrp="1"/>
          </p:cNvSpPr>
          <p:nvPr>
            <p:ph sz="half" idx="1"/>
          </p:nvPr>
        </p:nvSpPr>
        <p:spPr>
          <a:xfrm>
            <a:off x="492000" y="1691999"/>
            <a:ext cx="11152923" cy="4725425"/>
          </a:xfrm>
        </p:spPr>
        <p:txBody>
          <a:bodyPr>
            <a:noAutofit/>
          </a:bodyPr>
          <a:lstStyle/>
          <a:p>
            <a:pPr marL="0" indent="0">
              <a:lnSpc>
                <a:spcPct val="100000"/>
              </a:lnSpc>
              <a:buNone/>
            </a:pPr>
            <a:r>
              <a:rPr lang="en-AU" sz="1600" i="1" dirty="0">
                <a:latin typeface="Calibri" panose="020F0502020204030204" pitchFamily="34" charset="0"/>
                <a:ea typeface="Aptos" panose="020B0004020202020204" pitchFamily="34" charset="0"/>
                <a:cs typeface="Calibri" panose="020F0502020204030204" pitchFamily="34" charset="0"/>
              </a:rPr>
              <a:t>“So teachers message me if they are sick and from 5.30 in the morning, I will start making phone calls with our relief teacher list. But </a:t>
            </a:r>
            <a:r>
              <a:rPr lang="en-AU" sz="1600" b="1" i="1" dirty="0">
                <a:effectLst/>
                <a:latin typeface="Calibri" panose="020F0502020204030204" pitchFamily="34" charset="0"/>
                <a:ea typeface="Aptos" panose="020B0004020202020204" pitchFamily="34" charset="0"/>
                <a:cs typeface="Calibri" panose="020F0502020204030204" pitchFamily="34" charset="0"/>
              </a:rPr>
              <a:t>we've had multiple days where we can’t get relief teachers</a:t>
            </a:r>
            <a:r>
              <a:rPr lang="en-AU" sz="1600" i="1" dirty="0">
                <a:effectLst/>
                <a:latin typeface="Calibri" panose="020F0502020204030204" pitchFamily="34" charset="0"/>
                <a:ea typeface="Aptos" panose="020B0004020202020204" pitchFamily="34" charset="0"/>
                <a:cs typeface="Calibri" panose="020F0502020204030204" pitchFamily="34" charset="0"/>
              </a:rPr>
              <a:t>. So we take an inclusion teacher off, or I take my HPE teacher off. So then I've got to manage making up non-contact for people who miss non-contact, plus their non-contact. And </a:t>
            </a:r>
            <a:r>
              <a:rPr lang="en-AU" sz="1600" b="1" i="1" dirty="0">
                <a:effectLst/>
                <a:latin typeface="Calibri" panose="020F0502020204030204" pitchFamily="34" charset="0"/>
                <a:ea typeface="Aptos" panose="020B0004020202020204" pitchFamily="34" charset="0"/>
                <a:cs typeface="Calibri" panose="020F0502020204030204" pitchFamily="34" charset="0"/>
              </a:rPr>
              <a:t>I've got to shuffle staff around constantly</a:t>
            </a:r>
            <a:r>
              <a:rPr lang="en-AU" sz="1600" i="1" dirty="0">
                <a:effectLst/>
                <a:latin typeface="Calibri" panose="020F0502020204030204" pitchFamily="34" charset="0"/>
                <a:ea typeface="Aptos" panose="020B0004020202020204" pitchFamily="34" charset="0"/>
                <a:cs typeface="Calibri" panose="020F0502020204030204" pitchFamily="34" charset="0"/>
              </a:rPr>
              <a:t>.” </a:t>
            </a:r>
            <a:endParaRPr lang="en-US" sz="1600" i="1" dirty="0">
              <a:latin typeface="Calibri" panose="020F0502020204030204" pitchFamily="34" charset="0"/>
              <a:cs typeface="Calibri" panose="020F0502020204030204" pitchFamily="34" charset="0"/>
            </a:endParaRPr>
          </a:p>
          <a:p>
            <a:pPr marL="0" indent="0">
              <a:lnSpc>
                <a:spcPct val="100000"/>
              </a:lnSpc>
              <a:buNone/>
            </a:pPr>
            <a:r>
              <a:rPr lang="en-AU" sz="1600" i="1" dirty="0">
                <a:effectLst/>
                <a:latin typeface="Calibri" panose="020F0502020204030204" pitchFamily="34" charset="0"/>
                <a:ea typeface="Aptos" panose="020B0004020202020204" pitchFamily="34" charset="0"/>
                <a:cs typeface="Calibri" panose="020F0502020204030204" pitchFamily="34" charset="0"/>
              </a:rPr>
              <a:t>“This morning, </a:t>
            </a:r>
            <a:r>
              <a:rPr lang="en-AU" sz="1600" b="1" i="1" dirty="0">
                <a:effectLst/>
                <a:latin typeface="Calibri" panose="020F0502020204030204" pitchFamily="34" charset="0"/>
                <a:ea typeface="Aptos" panose="020B0004020202020204" pitchFamily="34" charset="0"/>
                <a:cs typeface="Calibri" panose="020F0502020204030204" pitchFamily="34" charset="0"/>
              </a:rPr>
              <a:t>I was here at 6 and I had someone at my door at 6.10</a:t>
            </a:r>
            <a:r>
              <a:rPr lang="en-AU" sz="1600" i="1" dirty="0">
                <a:effectLst/>
                <a:latin typeface="Calibri" panose="020F0502020204030204" pitchFamily="34" charset="0"/>
                <a:ea typeface="Aptos" panose="020B0004020202020204" pitchFamily="34" charset="0"/>
                <a:cs typeface="Calibri" panose="020F0502020204030204" pitchFamily="34" charset="0"/>
              </a:rPr>
              <a:t> saying, Can I talk to you? And then that person left, and then 15 minutes later there was another one. So </a:t>
            </a:r>
            <a:r>
              <a:rPr lang="en-AU" sz="1600" b="1" i="1" dirty="0">
                <a:effectLst/>
                <a:latin typeface="Calibri" panose="020F0502020204030204" pitchFamily="34" charset="0"/>
                <a:ea typeface="Aptos" panose="020B0004020202020204" pitchFamily="34" charset="0"/>
                <a:cs typeface="Calibri" panose="020F0502020204030204" pitchFamily="34" charset="0"/>
              </a:rPr>
              <a:t>I've had 3 staff this morning</a:t>
            </a:r>
            <a:r>
              <a:rPr lang="en-AU" sz="1600" i="1" dirty="0">
                <a:effectLst/>
                <a:latin typeface="Calibri" panose="020F0502020204030204" pitchFamily="34" charset="0"/>
                <a:ea typeface="Aptos" panose="020B0004020202020204" pitchFamily="34" charset="0"/>
                <a:cs typeface="Calibri" panose="020F0502020204030204" pitchFamily="34" charset="0"/>
              </a:rPr>
              <a:t>, and they've all got stuff going on. And I love the fact that they will come and talk about it, but it's also, OK, </a:t>
            </a:r>
            <a:r>
              <a:rPr lang="en-AU" sz="1600" b="1" i="1" dirty="0">
                <a:effectLst/>
                <a:latin typeface="Calibri" panose="020F0502020204030204" pitchFamily="34" charset="0"/>
                <a:ea typeface="Aptos" panose="020B0004020202020204" pitchFamily="34" charset="0"/>
                <a:cs typeface="Calibri" panose="020F0502020204030204" pitchFamily="34" charset="0"/>
              </a:rPr>
              <a:t>now I've got to keep those tabs going and try and solve it through the day</a:t>
            </a:r>
            <a:r>
              <a:rPr lang="en-AU" sz="1600" i="1" dirty="0">
                <a:effectLst/>
                <a:latin typeface="Calibri" panose="020F0502020204030204" pitchFamily="34" charset="0"/>
                <a:ea typeface="Aptos" panose="020B0004020202020204" pitchFamily="34" charset="0"/>
                <a:cs typeface="Calibri" panose="020F0502020204030204" pitchFamily="34" charset="0"/>
              </a:rPr>
              <a:t>.”</a:t>
            </a:r>
            <a:r>
              <a:rPr lang="en-AU" sz="1600" i="1" dirty="0">
                <a:effectLst/>
                <a:latin typeface="Calibri" panose="020F0502020204030204" pitchFamily="34" charset="0"/>
                <a:cs typeface="Calibri" panose="020F0502020204030204" pitchFamily="34" charset="0"/>
              </a:rPr>
              <a:t> </a:t>
            </a:r>
          </a:p>
          <a:p>
            <a:pPr marL="0" indent="0">
              <a:lnSpc>
                <a:spcPct val="100000"/>
              </a:lnSpc>
              <a:buNone/>
            </a:pPr>
            <a:r>
              <a:rPr lang="en-AU" sz="1600" i="1" dirty="0">
                <a:effectLst/>
                <a:latin typeface="Calibri" panose="020F0502020204030204" pitchFamily="34" charset="0"/>
                <a:ea typeface="Aptos" panose="020B0004020202020204" pitchFamily="34" charset="0"/>
                <a:cs typeface="Calibri" panose="020F0502020204030204" pitchFamily="34" charset="0"/>
              </a:rPr>
              <a:t>“</a:t>
            </a:r>
            <a:r>
              <a:rPr lang="en-AU" sz="1600" b="1" i="1" dirty="0">
                <a:effectLst/>
                <a:latin typeface="Calibri" panose="020F0502020204030204" pitchFamily="34" charset="0"/>
                <a:ea typeface="Aptos" panose="020B0004020202020204" pitchFamily="34" charset="0"/>
                <a:cs typeface="Calibri" panose="020F0502020204030204" pitchFamily="34" charset="0"/>
              </a:rPr>
              <a:t>There's 65 people who want part-time next year. </a:t>
            </a:r>
            <a:r>
              <a:rPr lang="en-AU" sz="1600" i="1" dirty="0">
                <a:effectLst/>
                <a:latin typeface="Calibri" panose="020F0502020204030204" pitchFamily="34" charset="0"/>
                <a:ea typeface="Aptos" panose="020B0004020202020204" pitchFamily="34" charset="0"/>
                <a:cs typeface="Calibri" panose="020F0502020204030204" pitchFamily="34" charset="0"/>
              </a:rPr>
              <a:t>So every single person who wants 0.8. you can't give them an actual day off, right? … because of the way the timetable works [and] I lose 42 minutes on every single 0.8 person… Well, we can’t get that back from anyone else. </a:t>
            </a:r>
            <a:r>
              <a:rPr lang="en-AU" sz="1600" b="1" i="1" dirty="0">
                <a:effectLst/>
                <a:latin typeface="Calibri" panose="020F0502020204030204" pitchFamily="34" charset="0"/>
                <a:ea typeface="Aptos" panose="020B0004020202020204" pitchFamily="34" charset="0"/>
                <a:cs typeface="Calibri" panose="020F0502020204030204" pitchFamily="34" charset="0"/>
              </a:rPr>
              <a:t>So, we can't run particular subjects… we can't give time to people who are running our debating programmes or sports teams...</a:t>
            </a:r>
            <a:r>
              <a:rPr lang="en-AU" sz="1600" i="1" dirty="0">
                <a:effectLst/>
                <a:latin typeface="Calibri" panose="020F0502020204030204" pitchFamily="34" charset="0"/>
                <a:ea typeface="Aptos" panose="020B0004020202020204" pitchFamily="34" charset="0"/>
                <a:cs typeface="Calibri" panose="020F0502020204030204" pitchFamily="34" charset="0"/>
              </a:rPr>
              <a:t> We've got a lot of people who just give for the love of it. </a:t>
            </a:r>
          </a:p>
          <a:p>
            <a:pPr marL="0" indent="0">
              <a:lnSpc>
                <a:spcPct val="100000"/>
              </a:lnSpc>
              <a:buNone/>
            </a:pPr>
            <a:r>
              <a:rPr lang="en-AU" sz="1600" i="1" dirty="0">
                <a:latin typeface="Calibri" panose="020F0502020204030204" pitchFamily="34" charset="0"/>
                <a:ea typeface="Aptos" panose="020B0004020202020204" pitchFamily="34" charset="0"/>
                <a:cs typeface="Calibri" panose="020F0502020204030204" pitchFamily="34" charset="0"/>
              </a:rPr>
              <a:t>“S</a:t>
            </a:r>
            <a:r>
              <a:rPr lang="en-AU" sz="1600" i="1" dirty="0">
                <a:effectLst/>
                <a:latin typeface="Calibri" panose="020F0502020204030204" pitchFamily="34" charset="0"/>
                <a:ea typeface="Aptos" panose="020B0004020202020204" pitchFamily="34" charset="0"/>
                <a:cs typeface="Calibri" panose="020F0502020204030204" pitchFamily="34" charset="0"/>
              </a:rPr>
              <a:t>o just yesterday, I suspended a student because he's called the teacher an F and C and thrown a chair. Um, so managing that, you know, and then I've got another student who's done a similar thing to the same teacher. Well, that student didn't get suspended because of other circumstances. So it's </a:t>
            </a:r>
            <a:r>
              <a:rPr lang="en-AU" sz="1600" b="1" i="1" dirty="0">
                <a:effectLst/>
                <a:latin typeface="Calibri" panose="020F0502020204030204" pitchFamily="34" charset="0"/>
                <a:ea typeface="Aptos" panose="020B0004020202020204" pitchFamily="34" charset="0"/>
                <a:cs typeface="Calibri" panose="020F0502020204030204" pitchFamily="34" charset="0"/>
              </a:rPr>
              <a:t>that feedback to staff and that lack of consistency that usually brings people unstuck</a:t>
            </a:r>
            <a:r>
              <a:rPr lang="en-AU" sz="1600" i="1" dirty="0">
                <a:effectLst/>
                <a:latin typeface="Calibri" panose="020F0502020204030204" pitchFamily="34" charset="0"/>
                <a:ea typeface="Aptos" panose="020B0004020202020204" pitchFamily="34" charset="0"/>
                <a:cs typeface="Calibri" panose="020F0502020204030204" pitchFamily="34" charset="0"/>
              </a:rPr>
              <a:t>. You know, I'm not being supported by admin cos such and such did this and swore at me, if you swore you should be suspended. But it doesn't work that way, you know.”</a:t>
            </a:r>
            <a:r>
              <a:rPr lang="en-AU" sz="1600" i="1" dirty="0">
                <a:effectLst/>
                <a:latin typeface="Calibri" panose="020F0502020204030204" pitchFamily="34" charset="0"/>
                <a:cs typeface="Calibri" panose="020F0502020204030204" pitchFamily="34" charset="0"/>
              </a:rPr>
              <a:t> </a:t>
            </a:r>
            <a:endParaRPr lang="en-US" sz="1600" i="1" dirty="0">
              <a:latin typeface="Calibri" panose="020F0502020204030204" pitchFamily="34" charset="0"/>
              <a:cs typeface="Calibri" panose="020F0502020204030204" pitchFamily="34" charset="0"/>
            </a:endParaRPr>
          </a:p>
          <a:p>
            <a:pPr marL="0" indent="0">
              <a:buNone/>
            </a:pPr>
            <a:endParaRPr lang="en-AU" sz="1800" i="1"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4" name="Title 3">
            <a:extLst>
              <a:ext uri="{FF2B5EF4-FFF2-40B4-BE49-F238E27FC236}">
                <a16:creationId xmlns:a16="http://schemas.microsoft.com/office/drawing/2014/main" id="{58EC7963-3F20-4975-CAD1-AD29A59A2B56}"/>
              </a:ext>
            </a:extLst>
          </p:cNvPr>
          <p:cNvSpPr>
            <a:spLocks noGrp="1"/>
          </p:cNvSpPr>
          <p:nvPr>
            <p:ph type="title"/>
          </p:nvPr>
        </p:nvSpPr>
        <p:spPr/>
        <p:txBody>
          <a:bodyPr/>
          <a:lstStyle/>
          <a:p>
            <a:r>
              <a:rPr lang="en-US" dirty="0"/>
              <a:t>Cascading effects: HR and staffing</a:t>
            </a:r>
          </a:p>
        </p:txBody>
      </p:sp>
    </p:spTree>
    <p:extLst>
      <p:ext uri="{BB962C8B-B14F-4D97-AF65-F5344CB8AC3E}">
        <p14:creationId xmlns:p14="http://schemas.microsoft.com/office/powerpoint/2010/main" val="90093638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603B0-E124-FCC9-AD60-F43AE9E15F9B}"/>
              </a:ext>
            </a:extLst>
          </p:cNvPr>
          <p:cNvSpPr>
            <a:spLocks noGrp="1"/>
          </p:cNvSpPr>
          <p:nvPr>
            <p:ph sz="half" idx="1"/>
          </p:nvPr>
        </p:nvSpPr>
        <p:spPr>
          <a:xfrm>
            <a:off x="468000" y="1592244"/>
            <a:ext cx="11232000" cy="4525920"/>
          </a:xfrm>
        </p:spPr>
        <p:txBody>
          <a:bodyPr>
            <a:noAutofit/>
          </a:bodyPr>
          <a:lstStyle/>
          <a:p>
            <a:pPr marL="0" indent="0">
              <a:lnSpc>
                <a:spcPct val="100000"/>
              </a:lnSpc>
              <a:buNone/>
            </a:pPr>
            <a:r>
              <a:rPr lang="en-AU" sz="1600" i="1" dirty="0">
                <a:effectLst/>
                <a:latin typeface="Calibri" panose="020F0502020204030204" pitchFamily="34" charset="0"/>
                <a:ea typeface="Aptos" panose="020B0004020202020204" pitchFamily="34" charset="0"/>
                <a:cs typeface="Calibri" panose="020F0502020204030204" pitchFamily="34" charset="0"/>
              </a:rPr>
              <a:t>“</a:t>
            </a:r>
            <a:r>
              <a:rPr lang="en-AU" sz="1600" b="1" i="1" dirty="0">
                <a:effectLst/>
                <a:latin typeface="Calibri" panose="020F0502020204030204" pitchFamily="34" charset="0"/>
                <a:ea typeface="Aptos" panose="020B0004020202020204" pitchFamily="34" charset="0"/>
                <a:cs typeface="Calibri" panose="020F0502020204030204" pitchFamily="34" charset="0"/>
              </a:rPr>
              <a:t>My maintenance budget here for a year is about $14,000. Right? We’ve just had a fig tree cut down beside a building where there are toilets because I would spend $14 to $20,000 just getting roots out of that toilet system each year. </a:t>
            </a:r>
            <a:r>
              <a:rPr lang="en-AU" sz="1600" i="1" dirty="0">
                <a:effectLst/>
                <a:latin typeface="Calibri" panose="020F0502020204030204" pitchFamily="34" charset="0"/>
                <a:ea typeface="Aptos" panose="020B0004020202020204" pitchFamily="34" charset="0"/>
                <a:cs typeface="Calibri" panose="020F0502020204030204" pitchFamily="34" charset="0"/>
              </a:rPr>
              <a:t>Um, then you're looking at, uh, over allocations of money with maintenance and improvement work, and then you have to decide either stay with Q build or you go open to market… I stay with Q build because I would rather pay the 15% markup than ask [BM] to go and tender everything and evaluate, you know, everything from licencing to regulation.” </a:t>
            </a:r>
          </a:p>
          <a:p>
            <a:pPr marL="0" indent="0">
              <a:lnSpc>
                <a:spcPct val="100000"/>
              </a:lnSpc>
              <a:buNone/>
            </a:pPr>
            <a:r>
              <a:rPr lang="en-AU" sz="1600" i="1" dirty="0">
                <a:latin typeface="Calibri" panose="020F0502020204030204" pitchFamily="34" charset="0"/>
                <a:ea typeface="Aptos" panose="020B0004020202020204" pitchFamily="34" charset="0"/>
                <a:cs typeface="Calibri" panose="020F0502020204030204" pitchFamily="34" charset="0"/>
              </a:rPr>
              <a:t>“There's often a </a:t>
            </a:r>
            <a:r>
              <a:rPr lang="en-AU" sz="1600" b="1" i="1" dirty="0">
                <a:latin typeface="Calibri" panose="020F0502020204030204" pitchFamily="34" charset="0"/>
                <a:ea typeface="Aptos" panose="020B0004020202020204" pitchFamily="34" charset="0"/>
                <a:cs typeface="Calibri" panose="020F0502020204030204" pitchFamily="34" charset="0"/>
              </a:rPr>
              <a:t>part of the the funding that's dedicated to furniture, but that can easily get sucked up by finding a bit of asbestos that's got to be removed and then no furniture</a:t>
            </a:r>
            <a:r>
              <a:rPr lang="en-AU" sz="1600" i="1" dirty="0">
                <a:latin typeface="Calibri" panose="020F0502020204030204" pitchFamily="34" charset="0"/>
                <a:ea typeface="Aptos" panose="020B0004020202020204" pitchFamily="34" charset="0"/>
                <a:cs typeface="Calibri" panose="020F0502020204030204" pitchFamily="34" charset="0"/>
              </a:rPr>
              <a:t>. So, </a:t>
            </a:r>
            <a:r>
              <a:rPr lang="en-AU" sz="1600" b="1" i="1" dirty="0">
                <a:latin typeface="Calibri" panose="020F0502020204030204" pitchFamily="34" charset="0"/>
                <a:ea typeface="Aptos" panose="020B0004020202020204" pitchFamily="34" charset="0"/>
                <a:cs typeface="Calibri" panose="020F0502020204030204" pitchFamily="34" charset="0"/>
              </a:rPr>
              <a:t>everything in this office that you're sitting on is donated</a:t>
            </a:r>
            <a:r>
              <a:rPr lang="en-AU" sz="1600" i="1" dirty="0">
                <a:latin typeface="Calibri" panose="020F0502020204030204" pitchFamily="34" charset="0"/>
                <a:ea typeface="Aptos" panose="020B0004020202020204" pitchFamily="34" charset="0"/>
                <a:cs typeface="Calibri" panose="020F0502020204030204" pitchFamily="34" charset="0"/>
              </a:rPr>
              <a:t>. We've got a connection with a company that does refits in public service buildings. And they can't can't sell off furniture, but they can give it away. Otherwise, it goes into landfill. So, we've just had four truck loads of furniture; everything from cupboards to filing cabinets, tables, chairs, computer risers, computer desks, You name it, um, without that, we would still be sitting on furniture that was given to this school in the 1950s.” </a:t>
            </a:r>
            <a:endParaRPr lang="en-AU" sz="1600" i="1" dirty="0">
              <a:effectLst/>
              <a:latin typeface="Calibri" panose="020F0502020204030204" pitchFamily="34" charset="0"/>
              <a:ea typeface="Aptos" panose="020B0004020202020204" pitchFamily="34" charset="0"/>
              <a:cs typeface="Calibri" panose="020F0502020204030204" pitchFamily="34" charset="0"/>
            </a:endParaRPr>
          </a:p>
          <a:p>
            <a:pPr marL="0" indent="0">
              <a:lnSpc>
                <a:spcPct val="100000"/>
              </a:lnSpc>
              <a:buNone/>
            </a:pPr>
            <a:r>
              <a:rPr lang="en-AU" sz="1600" i="1" dirty="0">
                <a:effectLst/>
                <a:latin typeface="Calibri" panose="020F0502020204030204" pitchFamily="34" charset="0"/>
                <a:ea typeface="Aptos" panose="020B0004020202020204" pitchFamily="34" charset="0"/>
                <a:cs typeface="Calibri" panose="020F0502020204030204" pitchFamily="34" charset="0"/>
              </a:rPr>
              <a:t>“Our </a:t>
            </a:r>
            <a:r>
              <a:rPr lang="en-AU" sz="1600" b="1" i="1" dirty="0">
                <a:effectLst/>
                <a:latin typeface="Calibri" panose="020F0502020204030204" pitchFamily="34" charset="0"/>
                <a:ea typeface="Aptos" panose="020B0004020202020204" pitchFamily="34" charset="0"/>
                <a:cs typeface="Calibri" panose="020F0502020204030204" pitchFamily="34" charset="0"/>
              </a:rPr>
              <a:t>P&amp;C has probably put in </a:t>
            </a:r>
            <a:r>
              <a:rPr lang="en-AU" sz="1600" i="1" dirty="0">
                <a:effectLst/>
                <a:latin typeface="Calibri" panose="020F0502020204030204" pitchFamily="34" charset="0"/>
                <a:ea typeface="Aptos" panose="020B0004020202020204" pitchFamily="34" charset="0"/>
                <a:cs typeface="Calibri" panose="020F0502020204030204" pitchFamily="34" charset="0"/>
              </a:rPr>
              <a:t>the last five years. It would have to be </a:t>
            </a:r>
            <a:r>
              <a:rPr lang="en-AU" sz="1600" b="1" i="1" dirty="0">
                <a:effectLst/>
                <a:latin typeface="Calibri" panose="020F0502020204030204" pitchFamily="34" charset="0"/>
                <a:ea typeface="Aptos" panose="020B0004020202020204" pitchFamily="34" charset="0"/>
                <a:cs typeface="Calibri" panose="020F0502020204030204" pitchFamily="34" charset="0"/>
              </a:rPr>
              <a:t>at least a quarter of a million dollars in this place</a:t>
            </a:r>
            <a:r>
              <a:rPr lang="en-AU" sz="1600" i="1" dirty="0">
                <a:effectLst/>
                <a:latin typeface="Calibri" panose="020F0502020204030204" pitchFamily="34" charset="0"/>
                <a:ea typeface="Aptos" panose="020B0004020202020204" pitchFamily="34" charset="0"/>
                <a:cs typeface="Calibri" panose="020F0502020204030204" pitchFamily="34" charset="0"/>
              </a:rPr>
              <a:t>. Um, and that's been everything from </a:t>
            </a:r>
            <a:r>
              <a:rPr lang="en-AU" sz="1600" i="1" dirty="0" err="1">
                <a:effectLst/>
                <a:latin typeface="Calibri" panose="020F0502020204030204" pitchFamily="34" charset="0"/>
                <a:ea typeface="Aptos" panose="020B0004020202020204" pitchFamily="34" charset="0"/>
                <a:cs typeface="Calibri" panose="020F0502020204030204" pitchFamily="34" charset="0"/>
              </a:rPr>
              <a:t>ipads</a:t>
            </a:r>
            <a:r>
              <a:rPr lang="en-AU" sz="1600" i="1" dirty="0">
                <a:effectLst/>
                <a:latin typeface="Calibri" panose="020F0502020204030204" pitchFamily="34" charset="0"/>
                <a:ea typeface="Aptos" panose="020B0004020202020204" pitchFamily="34" charset="0"/>
                <a:cs typeface="Calibri" panose="020F0502020204030204" pitchFamily="34" charset="0"/>
              </a:rPr>
              <a:t> to buildings to gardens to murals to tuck shop upgrades. Um, furniture you name it. Um, we really shouldn't have to ask P&amp;Cs to be coughing up for some of those things</a:t>
            </a:r>
            <a:r>
              <a:rPr lang="en-AU" sz="1600" i="1" dirty="0">
                <a:latin typeface="Calibri" panose="020F0502020204030204" pitchFamily="34" charset="0"/>
                <a:ea typeface="Aptos" panose="020B0004020202020204" pitchFamily="34" charset="0"/>
                <a:cs typeface="Calibri" panose="020F0502020204030204" pitchFamily="34" charset="0"/>
              </a:rPr>
              <a:t>.”</a:t>
            </a:r>
            <a:endParaRPr lang="en-AU" sz="1600" i="1" dirty="0">
              <a:effectLst/>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822FF468-DB9B-28FD-C5E8-569BBFD5D00B}"/>
              </a:ext>
            </a:extLst>
          </p:cNvPr>
          <p:cNvSpPr>
            <a:spLocks noGrp="1"/>
          </p:cNvSpPr>
          <p:nvPr>
            <p:ph type="title"/>
          </p:nvPr>
        </p:nvSpPr>
        <p:spPr/>
        <p:txBody>
          <a:bodyPr>
            <a:normAutofit/>
          </a:bodyPr>
          <a:lstStyle/>
          <a:p>
            <a:r>
              <a:rPr lang="en-US" sz="4000" dirty="0"/>
              <a:t>Cascading effects: Infrastructure</a:t>
            </a:r>
          </a:p>
        </p:txBody>
      </p:sp>
    </p:spTree>
    <p:extLst>
      <p:ext uri="{BB962C8B-B14F-4D97-AF65-F5344CB8AC3E}">
        <p14:creationId xmlns:p14="http://schemas.microsoft.com/office/powerpoint/2010/main" val="146902368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3C64A-085F-9BC4-7219-711654DE9042}"/>
              </a:ext>
            </a:extLst>
          </p:cNvPr>
          <p:cNvSpPr>
            <a:spLocks noGrp="1"/>
          </p:cNvSpPr>
          <p:nvPr>
            <p:ph sz="half" idx="1"/>
          </p:nvPr>
        </p:nvSpPr>
        <p:spPr>
          <a:xfrm>
            <a:off x="492000" y="1692000"/>
            <a:ext cx="11232000" cy="5101462"/>
          </a:xfrm>
        </p:spPr>
        <p:txBody>
          <a:bodyPr>
            <a:noAutofit/>
          </a:bodyPr>
          <a:lstStyle/>
          <a:p>
            <a:pPr marL="0" indent="0">
              <a:lnSpc>
                <a:spcPct val="100000"/>
              </a:lnSpc>
              <a:spcBef>
                <a:spcPts val="0"/>
              </a:spcBef>
              <a:spcAft>
                <a:spcPts val="1000"/>
              </a:spcAft>
              <a:buNone/>
            </a:pPr>
            <a:r>
              <a:rPr lang="en-AU" sz="1400" i="1" dirty="0">
                <a:latin typeface="Calibri" panose="020F0502020204030204" pitchFamily="34" charset="0"/>
                <a:ea typeface="Aptos" panose="020B0004020202020204" pitchFamily="34" charset="0"/>
                <a:cs typeface="Calibri" panose="020F0502020204030204" pitchFamily="34" charset="0"/>
              </a:rPr>
              <a:t>“O</a:t>
            </a:r>
            <a:r>
              <a:rPr lang="en-AU" sz="1400" i="1" dirty="0">
                <a:effectLst/>
                <a:latin typeface="Calibri" panose="020F0502020204030204" pitchFamily="34" charset="0"/>
                <a:ea typeface="Aptos" panose="020B0004020202020204" pitchFamily="34" charset="0"/>
                <a:cs typeface="Calibri" panose="020F0502020204030204" pitchFamily="34" charset="0"/>
              </a:rPr>
              <a:t>ur teachers are pretty good at dealing with the smaller stuff, so it's usually the biggest stuff that we get, and it depends on the incident, because if there's something happened, um, and sometimes it's just talking to the student or removing them and giving them some time out so they'll be in my my room with Lego calming down or whatever, </a:t>
            </a:r>
            <a:r>
              <a:rPr lang="en-AU" sz="1400" b="1" i="1" dirty="0">
                <a:effectLst/>
                <a:latin typeface="Calibri" panose="020F0502020204030204" pitchFamily="34" charset="0"/>
                <a:ea typeface="Aptos" panose="020B0004020202020204" pitchFamily="34" charset="0"/>
                <a:cs typeface="Calibri" panose="020F0502020204030204" pitchFamily="34" charset="0"/>
              </a:rPr>
              <a:t>while I need to try and get my work done, but they're talking to me, or I've still got to be responsible to them. So then you're multitasking, and I suppose, the quality of work you get done then diminishes</a:t>
            </a:r>
            <a:r>
              <a:rPr lang="en-AU" sz="1400" i="1" dirty="0">
                <a:effectLst/>
                <a:latin typeface="Calibri" panose="020F0502020204030204" pitchFamily="34" charset="0"/>
                <a:ea typeface="Aptos" panose="020B0004020202020204" pitchFamily="34" charset="0"/>
                <a:cs typeface="Calibri" panose="020F0502020204030204" pitchFamily="34" charset="0"/>
              </a:rPr>
              <a:t>, Um, but for some of them, it's then it's It's a bigger it can be hours cos you need to talk through a student. </a:t>
            </a:r>
            <a:r>
              <a:rPr lang="en-AU" sz="1400" b="1" i="1" dirty="0">
                <a:effectLst/>
                <a:latin typeface="Calibri" panose="020F0502020204030204" pitchFamily="34" charset="0"/>
                <a:ea typeface="Aptos" panose="020B0004020202020204" pitchFamily="34" charset="0"/>
                <a:cs typeface="Calibri" panose="020F0502020204030204" pitchFamily="34" charset="0"/>
              </a:rPr>
              <a:t>You might need to do a whole investigation. If there was a group. I did one the other day, and by the time I'd spoken to the parents, put it up on </a:t>
            </a:r>
            <a:r>
              <a:rPr lang="en-AU" sz="1400" b="1" i="1" dirty="0" err="1">
                <a:latin typeface="Calibri" panose="020F0502020204030204" pitchFamily="34" charset="0"/>
                <a:ea typeface="Aptos" panose="020B0004020202020204" pitchFamily="34" charset="0"/>
                <a:cs typeface="Calibri" panose="020F0502020204030204" pitchFamily="34" charset="0"/>
              </a:rPr>
              <a:t>O</a:t>
            </a:r>
            <a:r>
              <a:rPr lang="en-AU" sz="1400" b="1" i="1" dirty="0" err="1">
                <a:effectLst/>
                <a:latin typeface="Calibri" panose="020F0502020204030204" pitchFamily="34" charset="0"/>
                <a:ea typeface="Aptos" panose="020B0004020202020204" pitchFamily="34" charset="0"/>
                <a:cs typeface="Calibri" panose="020F0502020204030204" pitchFamily="34" charset="0"/>
              </a:rPr>
              <a:t>neSchool</a:t>
            </a:r>
            <a:r>
              <a:rPr lang="en-AU" sz="1400" b="1" i="1" dirty="0">
                <a:effectLst/>
                <a:latin typeface="Calibri" panose="020F0502020204030204" pitchFamily="34" charset="0"/>
                <a:ea typeface="Aptos" panose="020B0004020202020204" pitchFamily="34" charset="0"/>
                <a:cs typeface="Calibri" panose="020F0502020204030204" pitchFamily="34" charset="0"/>
              </a:rPr>
              <a:t> and everything, it was a good 2.5 hours</a:t>
            </a:r>
            <a:r>
              <a:rPr lang="en-AU" sz="1400" i="1" dirty="0">
                <a:effectLst/>
                <a:latin typeface="Calibri" panose="020F0502020204030204" pitchFamily="34" charset="0"/>
                <a:ea typeface="Aptos" panose="020B0004020202020204" pitchFamily="34" charset="0"/>
                <a:cs typeface="Calibri" panose="020F0502020204030204" pitchFamily="34" charset="0"/>
              </a:rPr>
              <a:t>.” </a:t>
            </a:r>
          </a:p>
          <a:p>
            <a:pPr marL="0" indent="0">
              <a:lnSpc>
                <a:spcPct val="100000"/>
              </a:lnSpc>
              <a:spcBef>
                <a:spcPts val="0"/>
              </a:spcBef>
              <a:spcAft>
                <a:spcPts val="1000"/>
              </a:spcAft>
              <a:buNone/>
            </a:pPr>
            <a:r>
              <a:rPr lang="en-AU" sz="1400" i="1" dirty="0">
                <a:effectLst/>
                <a:latin typeface="Calibri" panose="020F0502020204030204" pitchFamily="34" charset="0"/>
                <a:ea typeface="Aptos" panose="020B0004020202020204" pitchFamily="34" charset="0"/>
                <a:cs typeface="Calibri" panose="020F0502020204030204" pitchFamily="34" charset="0"/>
              </a:rPr>
              <a:t>“Our tier 3, tier 4 students, take up an inordinate amount of time and you have the same conversations over and over again trying to get students support from their families and that can not always hit the mark. So what that invariably needs is just this constant touching base and organising meetings and things like that.  Our admin, </a:t>
            </a:r>
            <a:r>
              <a:rPr lang="en-AU" sz="1400" b="1" i="1" dirty="0">
                <a:effectLst/>
                <a:latin typeface="Calibri" panose="020F0502020204030204" pitchFamily="34" charset="0"/>
                <a:ea typeface="Aptos" panose="020B0004020202020204" pitchFamily="34" charset="0"/>
                <a:cs typeface="Calibri" panose="020F0502020204030204" pitchFamily="34" charset="0"/>
              </a:rPr>
              <a:t>our student services team</a:t>
            </a:r>
            <a:r>
              <a:rPr lang="en-AU" sz="1400" i="1" dirty="0">
                <a:effectLst/>
                <a:latin typeface="Calibri" panose="020F0502020204030204" pitchFamily="34" charset="0"/>
                <a:ea typeface="Aptos" panose="020B0004020202020204" pitchFamily="34" charset="0"/>
                <a:cs typeface="Calibri" panose="020F0502020204030204" pitchFamily="34" charset="0"/>
              </a:rPr>
              <a:t>, which is like our heads of year, guidance teams, and especially our HOSs and her staff, uh, </a:t>
            </a:r>
            <a:r>
              <a:rPr lang="en-AU" sz="1400" b="1" i="1" dirty="0">
                <a:effectLst/>
                <a:latin typeface="Calibri" panose="020F0502020204030204" pitchFamily="34" charset="0"/>
                <a:ea typeface="Aptos" panose="020B0004020202020204" pitchFamily="34" charset="0"/>
                <a:cs typeface="Calibri" panose="020F0502020204030204" pitchFamily="34" charset="0"/>
              </a:rPr>
              <a:t>every single day their workload is crazy</a:t>
            </a:r>
            <a:r>
              <a:rPr lang="en-AU" sz="1400" i="1" dirty="0">
                <a:effectLst/>
                <a:latin typeface="Calibri" panose="020F0502020204030204" pitchFamily="34" charset="0"/>
                <a:ea typeface="Aptos" panose="020B0004020202020204" pitchFamily="34" charset="0"/>
                <a:cs typeface="Calibri" panose="020F0502020204030204" pitchFamily="34" charset="0"/>
              </a:rPr>
              <a:t>.”</a:t>
            </a:r>
            <a:endParaRPr lang="en-AU" sz="1400" i="1" dirty="0">
              <a:effectLst/>
              <a:latin typeface="Calibri" panose="020F0502020204030204" pitchFamily="34" charset="0"/>
              <a:cs typeface="Calibri" panose="020F0502020204030204" pitchFamily="34" charset="0"/>
            </a:endParaRPr>
          </a:p>
          <a:p>
            <a:pPr marL="0" indent="0">
              <a:lnSpc>
                <a:spcPct val="100000"/>
              </a:lnSpc>
              <a:spcBef>
                <a:spcPts val="0"/>
              </a:spcBef>
              <a:spcAft>
                <a:spcPts val="1000"/>
              </a:spcAft>
              <a:buNone/>
            </a:pPr>
            <a:r>
              <a:rPr lang="en-AU" sz="1400" i="1" dirty="0">
                <a:effectLst/>
                <a:latin typeface="Calibri" panose="020F0502020204030204" pitchFamily="34" charset="0"/>
                <a:ea typeface="Aptos" panose="020B0004020202020204" pitchFamily="34" charset="0"/>
                <a:cs typeface="Calibri" panose="020F0502020204030204" pitchFamily="34" charset="0"/>
              </a:rPr>
              <a:t>“Uh, the other thing in our school, I've probably got 16 kids, which I would call high to extreme risk of suicide. The first three terms would have meant at least weekly we were dealing with, um, high suicide risk, calling ambulance, overdose on site or coming to presenting to school after overdosing, uh, and then managing the impacts that has on their cohort. Uh, our staff. </a:t>
            </a:r>
            <a:r>
              <a:rPr lang="en-AU" sz="1400" b="1" i="1" dirty="0">
                <a:effectLst/>
                <a:latin typeface="Calibri" panose="020F0502020204030204" pitchFamily="34" charset="0"/>
                <a:ea typeface="Aptos" panose="020B0004020202020204" pitchFamily="34" charset="0"/>
                <a:cs typeface="Calibri" panose="020F0502020204030204" pitchFamily="34" charset="0"/>
              </a:rPr>
              <a:t>You know, these young people then need safety plans. Risk plan, you know, risk assessments. So the the paperwork that sits in behind that, </a:t>
            </a:r>
            <a:r>
              <a:rPr lang="en-AU" sz="1400" i="1" dirty="0">
                <a:effectLst/>
                <a:latin typeface="Calibri" panose="020F0502020204030204" pitchFamily="34" charset="0"/>
                <a:ea typeface="Aptos" panose="020B0004020202020204" pitchFamily="34" charset="0"/>
                <a:cs typeface="Calibri" panose="020F0502020204030204" pitchFamily="34" charset="0"/>
              </a:rPr>
              <a:t>um, impacts some of those young people coming onto grounds. Some of them have been resuspended. </a:t>
            </a:r>
            <a:r>
              <a:rPr lang="en-AU" sz="1400" b="1" i="1" dirty="0">
                <a:effectLst/>
                <a:latin typeface="Calibri" panose="020F0502020204030204" pitchFamily="34" charset="0"/>
                <a:ea typeface="Aptos" panose="020B0004020202020204" pitchFamily="34" charset="0"/>
                <a:cs typeface="Calibri" panose="020F0502020204030204" pitchFamily="34" charset="0"/>
              </a:rPr>
              <a:t>You've </a:t>
            </a:r>
            <a:r>
              <a:rPr lang="en-AU" sz="1400" b="1" i="1" dirty="0" err="1">
                <a:effectLst/>
                <a:latin typeface="Calibri" panose="020F0502020204030204" pitchFamily="34" charset="0"/>
                <a:ea typeface="Aptos" panose="020B0004020202020204" pitchFamily="34" charset="0"/>
                <a:cs typeface="Calibri" panose="020F0502020204030204" pitchFamily="34" charset="0"/>
              </a:rPr>
              <a:t>gotta</a:t>
            </a:r>
            <a:r>
              <a:rPr lang="en-AU" sz="1400" b="1" i="1" dirty="0">
                <a:effectLst/>
                <a:latin typeface="Calibri" panose="020F0502020204030204" pitchFamily="34" charset="0"/>
                <a:ea typeface="Aptos" panose="020B0004020202020204" pitchFamily="34" charset="0"/>
                <a:cs typeface="Calibri" panose="020F0502020204030204" pitchFamily="34" charset="0"/>
              </a:rPr>
              <a:t> have all the plans in place, whether that's a discipline improvement plan, uh, individual behaviour support plan, uh, trying to get meetings with families, meetings with regional staff. Um, so you know each individual one of them can be hours of work in that space</a:t>
            </a:r>
            <a:r>
              <a:rPr lang="en-AU" sz="1400" i="1" dirty="0">
                <a:effectLst/>
                <a:latin typeface="Calibri" panose="020F0502020204030204" pitchFamily="34" charset="0"/>
                <a:ea typeface="Aptos" panose="020B0004020202020204" pitchFamily="34" charset="0"/>
                <a:cs typeface="Calibri" panose="020F0502020204030204" pitchFamily="34" charset="0"/>
              </a:rPr>
              <a:t>.” </a:t>
            </a:r>
          </a:p>
          <a:p>
            <a:pPr marL="0" indent="0">
              <a:lnSpc>
                <a:spcPct val="100000"/>
              </a:lnSpc>
              <a:spcBef>
                <a:spcPts val="0"/>
              </a:spcBef>
              <a:spcAft>
                <a:spcPts val="1000"/>
              </a:spcAft>
              <a:buNone/>
            </a:pPr>
            <a:r>
              <a:rPr lang="en-AU" sz="1400" i="1" dirty="0">
                <a:effectLst/>
                <a:latin typeface="Calibri" panose="020F0502020204030204" pitchFamily="34" charset="0"/>
                <a:ea typeface="Aptos" panose="020B0004020202020204" pitchFamily="34" charset="0"/>
                <a:cs typeface="Calibri" panose="020F0502020204030204" pitchFamily="34" charset="0"/>
              </a:rPr>
              <a:t>“I've had a few female staff who have identified that they, um, </a:t>
            </a:r>
            <a:r>
              <a:rPr lang="en-AU" sz="1400" b="1" i="1" dirty="0">
                <a:effectLst/>
                <a:latin typeface="Calibri" panose="020F0502020204030204" pitchFamily="34" charset="0"/>
                <a:ea typeface="Aptos" panose="020B0004020202020204" pitchFamily="34" charset="0"/>
                <a:cs typeface="Calibri" panose="020F0502020204030204" pitchFamily="34" charset="0"/>
              </a:rPr>
              <a:t>felt very uncomfortable and very threatened </a:t>
            </a:r>
            <a:r>
              <a:rPr lang="en-AU" sz="1400" i="1" dirty="0">
                <a:effectLst/>
                <a:latin typeface="Calibri" panose="020F0502020204030204" pitchFamily="34" charset="0"/>
                <a:ea typeface="Aptos" panose="020B0004020202020204" pitchFamily="34" charset="0"/>
                <a:cs typeface="Calibri" panose="020F0502020204030204" pitchFamily="34" charset="0"/>
              </a:rPr>
              <a:t>by what the boys think is just joking around.” </a:t>
            </a:r>
          </a:p>
        </p:txBody>
      </p:sp>
      <p:sp>
        <p:nvSpPr>
          <p:cNvPr id="4" name="Title 3">
            <a:extLst>
              <a:ext uri="{FF2B5EF4-FFF2-40B4-BE49-F238E27FC236}">
                <a16:creationId xmlns:a16="http://schemas.microsoft.com/office/drawing/2014/main" id="{1C6C1135-4AEB-98F0-50A9-A66AEB55C803}"/>
              </a:ext>
            </a:extLst>
          </p:cNvPr>
          <p:cNvSpPr>
            <a:spLocks noGrp="1"/>
          </p:cNvSpPr>
          <p:nvPr>
            <p:ph type="title"/>
          </p:nvPr>
        </p:nvSpPr>
        <p:spPr/>
        <p:txBody>
          <a:bodyPr/>
          <a:lstStyle/>
          <a:p>
            <a:r>
              <a:rPr lang="en-US" dirty="0"/>
              <a:t>Cascading effects: Student welfare</a:t>
            </a:r>
          </a:p>
        </p:txBody>
      </p:sp>
    </p:spTree>
    <p:extLst>
      <p:ext uri="{BB962C8B-B14F-4D97-AF65-F5344CB8AC3E}">
        <p14:creationId xmlns:p14="http://schemas.microsoft.com/office/powerpoint/2010/main" val="355922942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F76B1-DA55-5DF8-5583-013BAD70DAB4}"/>
              </a:ext>
            </a:extLst>
          </p:cNvPr>
          <p:cNvSpPr>
            <a:spLocks noGrp="1"/>
          </p:cNvSpPr>
          <p:nvPr>
            <p:ph sz="half" idx="1"/>
          </p:nvPr>
        </p:nvSpPr>
        <p:spPr>
          <a:xfrm>
            <a:off x="468000" y="1799999"/>
            <a:ext cx="11232000" cy="4361809"/>
          </a:xfrm>
        </p:spPr>
        <p:txBody>
          <a:bodyPr>
            <a:normAutofit/>
          </a:bodyPr>
          <a:lstStyle/>
          <a:p>
            <a:pPr marL="0" indent="0">
              <a:buNone/>
            </a:pPr>
            <a:r>
              <a:rPr lang="en-AU" sz="1600" i="1" dirty="0">
                <a:effectLst/>
                <a:latin typeface="Calibri" panose="020F0502020204030204" pitchFamily="34" charset="0"/>
                <a:ea typeface="Aptos" panose="020B0004020202020204" pitchFamily="34" charset="0"/>
                <a:cs typeface="Calibri" panose="020F0502020204030204" pitchFamily="34" charset="0"/>
              </a:rPr>
              <a:t>I've got great skills, but in terms of of my willingness and my ability to to go through that vicarious trauma and have that coming home with me every day to my own family, that's a really big ask… By the time you develop the skills, the attitudes, the beliefs, the values, um, you're you're well over 50 and you're tired. You've been doing things that you shouldn't have been asked to do for for many years. </a:t>
            </a:r>
            <a:r>
              <a:rPr lang="en-AU" sz="1600" b="1" i="1" dirty="0">
                <a:effectLst/>
                <a:latin typeface="Calibri" panose="020F0502020204030204" pitchFamily="34" charset="0"/>
                <a:ea typeface="Aptos" panose="020B0004020202020204" pitchFamily="34" charset="0"/>
                <a:cs typeface="Calibri" panose="020F0502020204030204" pitchFamily="34" charset="0"/>
              </a:rPr>
              <a:t>The principals’ well-being survey they're doing every year. That is a really interesting piece of of data. And, uh, for as long I've been doing it</a:t>
            </a:r>
            <a:r>
              <a:rPr lang="en-AU" sz="1600" b="1" i="1" dirty="0">
                <a:latin typeface="Calibri" panose="020F0502020204030204" pitchFamily="34" charset="0"/>
                <a:ea typeface="Aptos" panose="020B0004020202020204" pitchFamily="34" charset="0"/>
                <a:cs typeface="Calibri" panose="020F0502020204030204" pitchFamily="34" charset="0"/>
              </a:rPr>
              <a:t>, </a:t>
            </a:r>
            <a:r>
              <a:rPr lang="en-AU" sz="1600" b="1" i="1" dirty="0">
                <a:effectLst/>
                <a:latin typeface="Calibri" panose="020F0502020204030204" pitchFamily="34" charset="0"/>
                <a:ea typeface="Aptos" panose="020B0004020202020204" pitchFamily="34" charset="0"/>
                <a:cs typeface="Calibri" panose="020F0502020204030204" pitchFamily="34" charset="0"/>
              </a:rPr>
              <a:t>I'm told to see a psychologist and stop drinking and exercise more and like </a:t>
            </a:r>
            <a:r>
              <a:rPr lang="en-AU" sz="1600" b="1" i="1" dirty="0">
                <a:latin typeface="Calibri" panose="020F0502020204030204" pitchFamily="34" charset="0"/>
                <a:ea typeface="Aptos" panose="020B0004020202020204" pitchFamily="34" charset="0"/>
                <a:cs typeface="Calibri" panose="020F0502020204030204" pitchFamily="34" charset="0"/>
              </a:rPr>
              <a:t>n</a:t>
            </a:r>
            <a:r>
              <a:rPr lang="en-AU" sz="1600" b="1" i="1" dirty="0">
                <a:effectLst/>
                <a:latin typeface="Calibri" panose="020F0502020204030204" pitchFamily="34" charset="0"/>
                <a:ea typeface="Aptos" panose="020B0004020202020204" pitchFamily="34" charset="0"/>
                <a:cs typeface="Calibri" panose="020F0502020204030204" pitchFamily="34" charset="0"/>
              </a:rPr>
              <a:t>o, no, no, no, no. The Prosecco is keeping me going.</a:t>
            </a:r>
            <a:r>
              <a:rPr lang="en-AU" sz="1600" b="1" i="1" dirty="0">
                <a:effectLst/>
                <a:latin typeface="Calibri" panose="020F0502020204030204" pitchFamily="34" charset="0"/>
                <a:cs typeface="Calibri" panose="020F0502020204030204" pitchFamily="34" charset="0"/>
              </a:rPr>
              <a:t> </a:t>
            </a:r>
          </a:p>
          <a:p>
            <a:pPr marL="0" indent="0">
              <a:buNone/>
            </a:pPr>
            <a:r>
              <a:rPr lang="en-AU" sz="1600" b="1" i="1" dirty="0">
                <a:latin typeface="Calibri" panose="020F0502020204030204" pitchFamily="34" charset="0"/>
                <a:ea typeface="Aptos" panose="020B0004020202020204" pitchFamily="34" charset="0"/>
                <a:cs typeface="Calibri" panose="020F0502020204030204" pitchFamily="34" charset="0"/>
              </a:rPr>
              <a:t>T</a:t>
            </a:r>
            <a:r>
              <a:rPr lang="en-AU" sz="1600" b="1" i="1" dirty="0">
                <a:effectLst/>
                <a:latin typeface="Calibri" panose="020F0502020204030204" pitchFamily="34" charset="0"/>
                <a:ea typeface="Aptos" panose="020B0004020202020204" pitchFamily="34" charset="0"/>
                <a:cs typeface="Calibri" panose="020F0502020204030204" pitchFamily="34" charset="0"/>
              </a:rPr>
              <a:t>here's never really a day or a night where this place doesn't feature in the front of my head. It's pretty hard to switch off </a:t>
            </a:r>
            <a:r>
              <a:rPr lang="en-AU" sz="1600" i="1" dirty="0">
                <a:effectLst/>
                <a:latin typeface="Calibri" panose="020F0502020204030204" pitchFamily="34" charset="0"/>
                <a:ea typeface="Aptos" panose="020B0004020202020204" pitchFamily="34" charset="0"/>
                <a:cs typeface="Calibri" panose="020F0502020204030204" pitchFamily="34" charset="0"/>
              </a:rPr>
              <a:t>and think about your kids' parties or Christmas or or anything like that. I constantly think about how that family with the six kids whose mum tried to hurt herself and what's going to happen to those kids and and how do I support that dad, uh, in moving through that? It's not a It's not a job where you ever switch off. </a:t>
            </a:r>
          </a:p>
          <a:p>
            <a:pPr marL="0" indent="0">
              <a:buNone/>
            </a:pPr>
            <a:r>
              <a:rPr lang="en-AU" sz="1600" i="1" dirty="0">
                <a:effectLst/>
                <a:latin typeface="Calibri" panose="020F0502020204030204" pitchFamily="34" charset="0"/>
                <a:ea typeface="Aptos" panose="020B0004020202020204" pitchFamily="34" charset="0"/>
                <a:cs typeface="Calibri" panose="020F0502020204030204" pitchFamily="34" charset="0"/>
              </a:rPr>
              <a:t>I describe a lot of us as </a:t>
            </a:r>
            <a:r>
              <a:rPr lang="en-AU" sz="1600" b="1" i="1" dirty="0">
                <a:effectLst/>
                <a:latin typeface="Calibri" panose="020F0502020204030204" pitchFamily="34" charset="0"/>
                <a:ea typeface="Aptos" panose="020B0004020202020204" pitchFamily="34" charset="0"/>
                <a:cs typeface="Calibri" panose="020F0502020204030204" pitchFamily="34" charset="0"/>
              </a:rPr>
              <a:t>economic captives </a:t>
            </a:r>
            <a:r>
              <a:rPr lang="en-AU" sz="1600" i="1" dirty="0">
                <a:effectLst/>
                <a:latin typeface="Calibri" panose="020F0502020204030204" pitchFamily="34" charset="0"/>
                <a:ea typeface="Aptos" panose="020B0004020202020204" pitchFamily="34" charset="0"/>
                <a:cs typeface="Calibri" panose="020F0502020204030204" pitchFamily="34" charset="0"/>
              </a:rPr>
              <a:t>because our skills don't translate to other industries or they're not respected by other industries. You get to a certain age and you've got, you know, a family and kids and cars and mortgages. You can't just walk away and take a 50 grand a year job. I can't live on that. My family will suffer, so you stay and then you get to a point where you </a:t>
            </a:r>
            <a:r>
              <a:rPr lang="en-AU" sz="1600" b="1" i="1" dirty="0">
                <a:effectLst/>
                <a:latin typeface="Calibri" panose="020F0502020204030204" pitchFamily="34" charset="0"/>
                <a:ea typeface="Aptos" panose="020B0004020202020204" pitchFamily="34" charset="0"/>
                <a:cs typeface="Calibri" panose="020F0502020204030204" pitchFamily="34" charset="0"/>
              </a:rPr>
              <a:t>you're close enough to retirement, and you just </a:t>
            </a:r>
            <a:r>
              <a:rPr lang="en-AU" sz="1600" b="1" i="1" dirty="0" err="1">
                <a:effectLst/>
                <a:latin typeface="Calibri" panose="020F0502020204030204" pitchFamily="34" charset="0"/>
                <a:ea typeface="Aptos" panose="020B0004020202020204" pitchFamily="34" charset="0"/>
                <a:cs typeface="Calibri" panose="020F0502020204030204" pitchFamily="34" charset="0"/>
              </a:rPr>
              <a:t>gotta</a:t>
            </a:r>
            <a:r>
              <a:rPr lang="en-AU" sz="1600" b="1" i="1" dirty="0">
                <a:effectLst/>
                <a:latin typeface="Calibri" panose="020F0502020204030204" pitchFamily="34" charset="0"/>
                <a:ea typeface="Aptos" panose="020B0004020202020204" pitchFamily="34" charset="0"/>
                <a:cs typeface="Calibri" panose="020F0502020204030204" pitchFamily="34" charset="0"/>
              </a:rPr>
              <a:t> hang in there</a:t>
            </a:r>
            <a:r>
              <a:rPr lang="en-AU" sz="1600" i="1" dirty="0">
                <a:effectLst/>
                <a:latin typeface="Calibri" panose="020F0502020204030204" pitchFamily="34" charset="0"/>
                <a:ea typeface="Aptos" panose="020B0004020202020204" pitchFamily="34" charset="0"/>
                <a:cs typeface="Calibri" panose="020F0502020204030204" pitchFamily="34" charset="0"/>
              </a:rPr>
              <a:t>. </a:t>
            </a:r>
          </a:p>
          <a:p>
            <a:pPr marL="0" indent="0">
              <a:buNone/>
            </a:pPr>
            <a:endParaRPr lang="en-AU" sz="1800" i="1" dirty="0">
              <a:effectLst/>
              <a:latin typeface="Calibri" panose="020F0502020204030204" pitchFamily="34" charset="0"/>
              <a:ea typeface="Aptos" panose="020B0004020202020204" pitchFamily="34" charset="0"/>
              <a:cs typeface="Calibri" panose="020F0502020204030204" pitchFamily="34" charset="0"/>
            </a:endParaRPr>
          </a:p>
        </p:txBody>
      </p:sp>
      <p:sp>
        <p:nvSpPr>
          <p:cNvPr id="4" name="Title 3">
            <a:extLst>
              <a:ext uri="{FF2B5EF4-FFF2-40B4-BE49-F238E27FC236}">
                <a16:creationId xmlns:a16="http://schemas.microsoft.com/office/drawing/2014/main" id="{14FAF7A0-B1F2-7DE3-6BEF-80443C50388A}"/>
              </a:ext>
            </a:extLst>
          </p:cNvPr>
          <p:cNvSpPr>
            <a:spLocks noGrp="1"/>
          </p:cNvSpPr>
          <p:nvPr>
            <p:ph type="title"/>
          </p:nvPr>
        </p:nvSpPr>
        <p:spPr/>
        <p:txBody>
          <a:bodyPr/>
          <a:lstStyle/>
          <a:p>
            <a:r>
              <a:rPr lang="en-US" dirty="0"/>
              <a:t>The toll </a:t>
            </a:r>
          </a:p>
        </p:txBody>
      </p:sp>
    </p:spTree>
    <p:extLst>
      <p:ext uri="{BB962C8B-B14F-4D97-AF65-F5344CB8AC3E}">
        <p14:creationId xmlns:p14="http://schemas.microsoft.com/office/powerpoint/2010/main" val="377595490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13360-086A-85EE-5D0D-04E374D6E5F6}"/>
              </a:ext>
            </a:extLst>
          </p:cNvPr>
          <p:cNvSpPr>
            <a:spLocks noGrp="1"/>
          </p:cNvSpPr>
          <p:nvPr>
            <p:ph sz="half" idx="1"/>
          </p:nvPr>
        </p:nvSpPr>
        <p:spPr>
          <a:xfrm>
            <a:off x="468000" y="1799999"/>
            <a:ext cx="11232000" cy="4572225"/>
          </a:xfrm>
        </p:spPr>
        <p:txBody>
          <a:bodyPr>
            <a:normAutofit/>
          </a:bodyPr>
          <a:lstStyle/>
          <a:p>
            <a:pPr marL="0" indent="0">
              <a:buNone/>
            </a:pPr>
            <a:r>
              <a:rPr lang="en-GB" sz="2000" dirty="0">
                <a:latin typeface="Calibri" panose="020F0502020204030204" pitchFamily="34" charset="0"/>
                <a:cs typeface="Calibri" panose="020F0502020204030204" pitchFamily="34" charset="0"/>
              </a:rPr>
              <a:t>What emerges from this project reinforces the relationship between the experience of time and job satisfaction. </a:t>
            </a:r>
          </a:p>
          <a:p>
            <a:pPr marL="0" indent="0">
              <a:buNone/>
            </a:pPr>
            <a:r>
              <a:rPr lang="en-US" sz="2000" dirty="0">
                <a:latin typeface="Calibri" panose="020F0502020204030204" pitchFamily="34" charset="0"/>
                <a:cs typeface="Calibri" panose="020F0502020204030204" pitchFamily="34" charset="0"/>
              </a:rPr>
              <a:t>Time poverty is not just how much work school leaders have to do, it is their experience of that time – </a:t>
            </a:r>
            <a:r>
              <a:rPr lang="en-US" sz="2000" b="1" dirty="0">
                <a:latin typeface="Calibri" panose="020F0502020204030204" pitchFamily="34" charset="0"/>
                <a:cs typeface="Calibri" panose="020F0502020204030204" pitchFamily="34" charset="0"/>
              </a:rPr>
              <a:t>the ‘heavy hours’ – </a:t>
            </a:r>
            <a:r>
              <a:rPr lang="en-US" sz="2000" dirty="0">
                <a:latin typeface="Calibri" panose="020F0502020204030204" pitchFamily="34" charset="0"/>
                <a:cs typeface="Calibri" panose="020F0502020204030204" pitchFamily="34" charset="0"/>
              </a:rPr>
              <a:t>and the consequential effects of:</a:t>
            </a:r>
            <a:endParaRPr lang="en-US" sz="2000" b="1"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This is not an individual failure; it is a systemic failure. </a:t>
            </a:r>
            <a:endParaRPr lang="en-US" b="1" dirty="0">
              <a:latin typeface="Calibri" panose="020F0502020204030204" pitchFamily="34" charset="0"/>
              <a:cs typeface="Calibri" panose="020F0502020204030204" pitchFamily="34" charset="0"/>
            </a:endParaRPr>
          </a:p>
          <a:p>
            <a:pPr marL="0" indent="0">
              <a:buNone/>
            </a:pPr>
            <a:endParaRPr lang="en-US" dirty="0"/>
          </a:p>
        </p:txBody>
      </p:sp>
      <p:sp>
        <p:nvSpPr>
          <p:cNvPr id="4" name="Title 3">
            <a:extLst>
              <a:ext uri="{FF2B5EF4-FFF2-40B4-BE49-F238E27FC236}">
                <a16:creationId xmlns:a16="http://schemas.microsoft.com/office/drawing/2014/main" id="{A3D5EFDB-FF0B-A3B6-F41B-79764DEA9C08}"/>
              </a:ext>
            </a:extLst>
          </p:cNvPr>
          <p:cNvSpPr>
            <a:spLocks noGrp="1"/>
          </p:cNvSpPr>
          <p:nvPr>
            <p:ph type="title"/>
          </p:nvPr>
        </p:nvSpPr>
        <p:spPr/>
        <p:txBody>
          <a:bodyPr/>
          <a:lstStyle/>
          <a:p>
            <a:r>
              <a:rPr lang="en-US" dirty="0"/>
              <a:t>Time poverty and its consequences</a:t>
            </a:r>
          </a:p>
        </p:txBody>
      </p:sp>
      <p:pic>
        <p:nvPicPr>
          <p:cNvPr id="2" name="Image 1" descr="preencoded.png">
            <a:extLst>
              <a:ext uri="{FF2B5EF4-FFF2-40B4-BE49-F238E27FC236}">
                <a16:creationId xmlns:a16="http://schemas.microsoft.com/office/drawing/2014/main" id="{2FF74B27-0560-8CD4-514F-DB745044BF07}"/>
              </a:ext>
            </a:extLst>
          </p:cNvPr>
          <p:cNvPicPr>
            <a:picLocks noChangeAspect="1"/>
          </p:cNvPicPr>
          <p:nvPr/>
        </p:nvPicPr>
        <p:blipFill>
          <a:blip r:embed="rId2"/>
          <a:stretch>
            <a:fillRect/>
          </a:stretch>
        </p:blipFill>
        <p:spPr>
          <a:xfrm>
            <a:off x="878860" y="3401738"/>
            <a:ext cx="340162" cy="425291"/>
          </a:xfrm>
          <a:prstGeom prst="rect">
            <a:avLst/>
          </a:prstGeom>
        </p:spPr>
      </p:pic>
      <p:sp>
        <p:nvSpPr>
          <p:cNvPr id="5" name="Text 4">
            <a:extLst>
              <a:ext uri="{FF2B5EF4-FFF2-40B4-BE49-F238E27FC236}">
                <a16:creationId xmlns:a16="http://schemas.microsoft.com/office/drawing/2014/main" id="{F07066BE-0852-76A5-1AB0-B0BA973509B8}"/>
              </a:ext>
            </a:extLst>
          </p:cNvPr>
          <p:cNvSpPr/>
          <p:nvPr/>
        </p:nvSpPr>
        <p:spPr>
          <a:xfrm>
            <a:off x="1530906" y="34370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Calibri" panose="020F0502020204030204" pitchFamily="34" charset="0"/>
                <a:ea typeface="Gelasio" pitchFamily="34" charset="-122"/>
                <a:cs typeface="Calibri" panose="020F0502020204030204" pitchFamily="34" charset="0"/>
              </a:rPr>
              <a:t>The pressure they feel</a:t>
            </a:r>
            <a:endParaRPr lang="en-US" sz="2200" dirty="0">
              <a:latin typeface="Calibri" panose="020F0502020204030204" pitchFamily="34" charset="0"/>
              <a:cs typeface="Calibri" panose="020F0502020204030204" pitchFamily="34" charset="0"/>
            </a:endParaRPr>
          </a:p>
        </p:txBody>
      </p:sp>
      <p:pic>
        <p:nvPicPr>
          <p:cNvPr id="6" name="Image 2" descr="preencoded.png">
            <a:extLst>
              <a:ext uri="{FF2B5EF4-FFF2-40B4-BE49-F238E27FC236}">
                <a16:creationId xmlns:a16="http://schemas.microsoft.com/office/drawing/2014/main" id="{1AD8AB34-01AC-0415-FFCA-03B7F3FB3BF5}"/>
              </a:ext>
            </a:extLst>
          </p:cNvPr>
          <p:cNvPicPr>
            <a:picLocks noChangeAspect="1"/>
          </p:cNvPicPr>
          <p:nvPr/>
        </p:nvPicPr>
        <p:blipFill>
          <a:blip r:embed="rId3"/>
          <a:stretch>
            <a:fillRect/>
          </a:stretch>
        </p:blipFill>
        <p:spPr>
          <a:xfrm>
            <a:off x="6096000" y="3401738"/>
            <a:ext cx="340162" cy="425291"/>
          </a:xfrm>
          <a:prstGeom prst="rect">
            <a:avLst/>
          </a:prstGeom>
        </p:spPr>
      </p:pic>
      <p:sp>
        <p:nvSpPr>
          <p:cNvPr id="7" name="Text 6">
            <a:extLst>
              <a:ext uri="{FF2B5EF4-FFF2-40B4-BE49-F238E27FC236}">
                <a16:creationId xmlns:a16="http://schemas.microsoft.com/office/drawing/2014/main" id="{708DB474-B7A4-299B-85E3-9904E0DF8C83}"/>
              </a:ext>
            </a:extLst>
          </p:cNvPr>
          <p:cNvSpPr/>
          <p:nvPr/>
        </p:nvSpPr>
        <p:spPr>
          <a:xfrm>
            <a:off x="6748045" y="3437099"/>
            <a:ext cx="4467701"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Calibri" panose="020F0502020204030204" pitchFamily="34" charset="0"/>
                <a:ea typeface="Gelasio" pitchFamily="34" charset="-122"/>
                <a:cs typeface="Calibri" panose="020F0502020204030204" pitchFamily="34" charset="0"/>
              </a:rPr>
              <a:t>Things that ‘block’ their satisfaction</a:t>
            </a:r>
            <a:endParaRPr lang="en-US" sz="2200" dirty="0">
              <a:latin typeface="Calibri" panose="020F0502020204030204" pitchFamily="34" charset="0"/>
              <a:cs typeface="Calibri" panose="020F0502020204030204" pitchFamily="34" charset="0"/>
            </a:endParaRPr>
          </a:p>
        </p:txBody>
      </p:sp>
      <p:pic>
        <p:nvPicPr>
          <p:cNvPr id="8" name="Image 3" descr="preencoded.png">
            <a:extLst>
              <a:ext uri="{FF2B5EF4-FFF2-40B4-BE49-F238E27FC236}">
                <a16:creationId xmlns:a16="http://schemas.microsoft.com/office/drawing/2014/main" id="{8F36D216-9F11-1870-6AAD-480DF70F2801}"/>
              </a:ext>
            </a:extLst>
          </p:cNvPr>
          <p:cNvPicPr>
            <a:picLocks noChangeAspect="1"/>
          </p:cNvPicPr>
          <p:nvPr/>
        </p:nvPicPr>
        <p:blipFill>
          <a:blip r:embed="rId4"/>
          <a:stretch>
            <a:fillRect/>
          </a:stretch>
        </p:blipFill>
        <p:spPr>
          <a:xfrm>
            <a:off x="878860" y="4365668"/>
            <a:ext cx="340162" cy="425291"/>
          </a:xfrm>
          <a:prstGeom prst="rect">
            <a:avLst/>
          </a:prstGeom>
        </p:spPr>
      </p:pic>
      <p:sp>
        <p:nvSpPr>
          <p:cNvPr id="9" name="Text 8">
            <a:extLst>
              <a:ext uri="{FF2B5EF4-FFF2-40B4-BE49-F238E27FC236}">
                <a16:creationId xmlns:a16="http://schemas.microsoft.com/office/drawing/2014/main" id="{692FC3F8-2A3B-5023-EC0B-1580C047EBDF}"/>
              </a:ext>
            </a:extLst>
          </p:cNvPr>
          <p:cNvSpPr/>
          <p:nvPr/>
        </p:nvSpPr>
        <p:spPr>
          <a:xfrm>
            <a:off x="1530906" y="4401029"/>
            <a:ext cx="3874439"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Calibri" panose="020F0502020204030204" pitchFamily="34" charset="0"/>
                <a:ea typeface="Gelasio" pitchFamily="34" charset="-122"/>
                <a:cs typeface="Calibri" panose="020F0502020204030204" pitchFamily="34" charset="0"/>
              </a:rPr>
              <a:t>The multi-tasking needed (how many balls can you juggle?)</a:t>
            </a:r>
            <a:endParaRPr lang="en-US" sz="2200" dirty="0">
              <a:latin typeface="Calibri" panose="020F0502020204030204" pitchFamily="34" charset="0"/>
              <a:cs typeface="Calibri" panose="020F0502020204030204" pitchFamily="34" charset="0"/>
            </a:endParaRPr>
          </a:p>
        </p:txBody>
      </p:sp>
      <p:pic>
        <p:nvPicPr>
          <p:cNvPr id="10" name="Image 4" descr="preencoded.png">
            <a:extLst>
              <a:ext uri="{FF2B5EF4-FFF2-40B4-BE49-F238E27FC236}">
                <a16:creationId xmlns:a16="http://schemas.microsoft.com/office/drawing/2014/main" id="{CD44CBD7-D68B-85FA-00C8-88383CCC5790}"/>
              </a:ext>
            </a:extLst>
          </p:cNvPr>
          <p:cNvPicPr>
            <a:picLocks noChangeAspect="1"/>
          </p:cNvPicPr>
          <p:nvPr/>
        </p:nvPicPr>
        <p:blipFill>
          <a:blip r:embed="rId5"/>
          <a:stretch>
            <a:fillRect/>
          </a:stretch>
        </p:blipFill>
        <p:spPr>
          <a:xfrm>
            <a:off x="6096000" y="4365668"/>
            <a:ext cx="340162" cy="425291"/>
          </a:xfrm>
          <a:prstGeom prst="rect">
            <a:avLst/>
          </a:prstGeom>
        </p:spPr>
      </p:pic>
      <p:sp>
        <p:nvSpPr>
          <p:cNvPr id="11" name="Text 10">
            <a:extLst>
              <a:ext uri="{FF2B5EF4-FFF2-40B4-BE49-F238E27FC236}">
                <a16:creationId xmlns:a16="http://schemas.microsoft.com/office/drawing/2014/main" id="{B451C29E-E611-4960-56D1-E1A0099CA59C}"/>
              </a:ext>
            </a:extLst>
          </p:cNvPr>
          <p:cNvSpPr/>
          <p:nvPr/>
        </p:nvSpPr>
        <p:spPr>
          <a:xfrm>
            <a:off x="6748045" y="4401029"/>
            <a:ext cx="5642610"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Calibri" panose="020F0502020204030204" pitchFamily="34" charset="0"/>
                <a:ea typeface="Gelasio" pitchFamily="34" charset="-122"/>
                <a:cs typeface="Calibri" panose="020F0502020204030204" pitchFamily="34" charset="0"/>
              </a:rPr>
              <a:t>The cascading effects that particular events, processes and expectations have.</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47570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9789B-9AF7-DC07-A4AB-E56E75DA3083}"/>
              </a:ext>
            </a:extLst>
          </p:cNvPr>
          <p:cNvSpPr>
            <a:spLocks noGrp="1"/>
          </p:cNvSpPr>
          <p:nvPr>
            <p:ph sz="half" idx="1"/>
          </p:nvPr>
        </p:nvSpPr>
        <p:spPr>
          <a:xfrm>
            <a:off x="1891862" y="1800000"/>
            <a:ext cx="8061435" cy="3960000"/>
          </a:xfrm>
        </p:spPr>
        <p:txBody>
          <a:bodyPr>
            <a:normAutofit/>
          </a:bodyPr>
          <a:lstStyle/>
          <a:p>
            <a:pPr marL="0" indent="0" algn="ctr">
              <a:buNone/>
            </a:pPr>
            <a:r>
              <a:rPr lang="en-US" sz="4400" b="1" dirty="0">
                <a:latin typeface="Calibri" panose="020F0502020204030204" pitchFamily="34" charset="0"/>
                <a:cs typeface="Calibri" panose="020F0502020204030204" pitchFamily="34" charset="0"/>
              </a:rPr>
              <a:t>What kind of system produces these conditions?</a:t>
            </a:r>
          </a:p>
        </p:txBody>
      </p:sp>
      <p:sp>
        <p:nvSpPr>
          <p:cNvPr id="5" name="Title 4">
            <a:extLst>
              <a:ext uri="{FF2B5EF4-FFF2-40B4-BE49-F238E27FC236}">
                <a16:creationId xmlns:a16="http://schemas.microsoft.com/office/drawing/2014/main" id="{A9590EEF-3F04-C755-98CF-8F8479D67A0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5531510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a:extLst>
              <a:ext uri="{FF2B5EF4-FFF2-40B4-BE49-F238E27FC236}">
                <a16:creationId xmlns:a16="http://schemas.microsoft.com/office/drawing/2014/main" id="{B23298C9-69BD-626B-C3DA-72C515FBB51A}"/>
              </a:ext>
            </a:extLst>
          </p:cNvPr>
          <p:cNvPicPr>
            <a:picLocks noChangeAspect="1"/>
          </p:cNvPicPr>
          <p:nvPr/>
        </p:nvPicPr>
        <p:blipFill>
          <a:blip r:embed="rId3"/>
          <a:stretch>
            <a:fillRect/>
          </a:stretch>
        </p:blipFill>
        <p:spPr>
          <a:xfrm>
            <a:off x="465523" y="1687074"/>
            <a:ext cx="1009412" cy="1454992"/>
          </a:xfrm>
          <a:prstGeom prst="rect">
            <a:avLst/>
          </a:prstGeom>
        </p:spPr>
      </p:pic>
      <p:sp>
        <p:nvSpPr>
          <p:cNvPr id="5" name="Text 1">
            <a:extLst>
              <a:ext uri="{FF2B5EF4-FFF2-40B4-BE49-F238E27FC236}">
                <a16:creationId xmlns:a16="http://schemas.microsoft.com/office/drawing/2014/main" id="{F91B6AE3-A71D-F78D-569C-5E1F1BE25A97}"/>
              </a:ext>
            </a:extLst>
          </p:cNvPr>
          <p:cNvSpPr>
            <a:spLocks/>
          </p:cNvSpPr>
          <p:nvPr/>
        </p:nvSpPr>
        <p:spPr>
          <a:xfrm>
            <a:off x="1780188" y="1622261"/>
            <a:ext cx="3027997" cy="31551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Calibri" panose="020F0502020204030204" pitchFamily="34" charset="0"/>
                <a:ea typeface="Gelasio" pitchFamily="34" charset="-122"/>
                <a:cs typeface="Calibri" panose="020F0502020204030204" pitchFamily="34" charset="0"/>
              </a:rPr>
              <a:t>Decentralisation of Control</a:t>
            </a:r>
            <a:endParaRPr lang="en-US" sz="1950" dirty="0">
              <a:latin typeface="Calibri" panose="020F0502020204030204" pitchFamily="34" charset="0"/>
              <a:cs typeface="Calibri" panose="020F0502020204030204" pitchFamily="34" charset="0"/>
            </a:endParaRPr>
          </a:p>
        </p:txBody>
      </p:sp>
      <p:sp>
        <p:nvSpPr>
          <p:cNvPr id="6" name="Text 2">
            <a:extLst>
              <a:ext uri="{FF2B5EF4-FFF2-40B4-BE49-F238E27FC236}">
                <a16:creationId xmlns:a16="http://schemas.microsoft.com/office/drawing/2014/main" id="{F025BB36-5770-B36D-A1E0-43DEE5B9F9AA}"/>
              </a:ext>
            </a:extLst>
          </p:cNvPr>
          <p:cNvSpPr>
            <a:spLocks/>
          </p:cNvSpPr>
          <p:nvPr/>
        </p:nvSpPr>
        <p:spPr>
          <a:xfrm>
            <a:off x="1780187" y="2058863"/>
            <a:ext cx="9317303" cy="969050"/>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Autonomy is presented as a deeply desirable policy condition, especially for school leaders navigating increasingly complex educational landscapes.</a:t>
            </a:r>
            <a:endParaRPr lang="en-US" dirty="0">
              <a:latin typeface="Calibri" panose="020F0502020204030204" pitchFamily="34" charset="0"/>
              <a:cs typeface="Calibri" panose="020F0502020204030204" pitchFamily="34" charset="0"/>
            </a:endParaRPr>
          </a:p>
        </p:txBody>
      </p:sp>
      <p:pic>
        <p:nvPicPr>
          <p:cNvPr id="7" name="Image 2" descr="preencoded.png">
            <a:extLst>
              <a:ext uri="{FF2B5EF4-FFF2-40B4-BE49-F238E27FC236}">
                <a16:creationId xmlns:a16="http://schemas.microsoft.com/office/drawing/2014/main" id="{1A23CA0D-F2D3-8C96-454B-B0551B116A44}"/>
              </a:ext>
            </a:extLst>
          </p:cNvPr>
          <p:cNvPicPr>
            <a:picLocks noChangeAspect="1"/>
          </p:cNvPicPr>
          <p:nvPr/>
        </p:nvPicPr>
        <p:blipFill>
          <a:blip r:embed="rId4"/>
          <a:stretch>
            <a:fillRect/>
          </a:stretch>
        </p:blipFill>
        <p:spPr>
          <a:xfrm>
            <a:off x="468000" y="3226480"/>
            <a:ext cx="1009412" cy="1607463"/>
          </a:xfrm>
          <a:prstGeom prst="rect">
            <a:avLst/>
          </a:prstGeom>
        </p:spPr>
      </p:pic>
      <p:sp>
        <p:nvSpPr>
          <p:cNvPr id="8" name="Text 3">
            <a:extLst>
              <a:ext uri="{FF2B5EF4-FFF2-40B4-BE49-F238E27FC236}">
                <a16:creationId xmlns:a16="http://schemas.microsoft.com/office/drawing/2014/main" id="{4CF76E7E-0037-13C8-6C25-96E5CDDAB356}"/>
              </a:ext>
            </a:extLst>
          </p:cNvPr>
          <p:cNvSpPr>
            <a:spLocks/>
          </p:cNvSpPr>
          <p:nvPr/>
        </p:nvSpPr>
        <p:spPr>
          <a:xfrm>
            <a:off x="1780188" y="3226480"/>
            <a:ext cx="2879288" cy="31551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Calibri" panose="020F0502020204030204" pitchFamily="34" charset="0"/>
                <a:ea typeface="Gelasio" pitchFamily="34" charset="-122"/>
                <a:cs typeface="Calibri" panose="020F0502020204030204" pitchFamily="34" charset="0"/>
              </a:rPr>
              <a:t>Empowerment of Leaders</a:t>
            </a:r>
            <a:endParaRPr lang="en-US" sz="1950" dirty="0">
              <a:latin typeface="Calibri" panose="020F0502020204030204" pitchFamily="34" charset="0"/>
              <a:cs typeface="Calibri" panose="020F0502020204030204" pitchFamily="34" charset="0"/>
            </a:endParaRPr>
          </a:p>
        </p:txBody>
      </p:sp>
      <p:sp>
        <p:nvSpPr>
          <p:cNvPr id="9" name="Text 4">
            <a:extLst>
              <a:ext uri="{FF2B5EF4-FFF2-40B4-BE49-F238E27FC236}">
                <a16:creationId xmlns:a16="http://schemas.microsoft.com/office/drawing/2014/main" id="{13371886-BC1C-D2D1-D0AE-C1DAC2FCF72F}"/>
              </a:ext>
            </a:extLst>
          </p:cNvPr>
          <p:cNvSpPr>
            <a:spLocks/>
          </p:cNvSpPr>
          <p:nvPr/>
        </p:nvSpPr>
        <p:spPr>
          <a:xfrm>
            <a:off x="1780187" y="3663082"/>
            <a:ext cx="9109485" cy="969050"/>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Positioned as a mechanism to empower leaders to make decisions reflecting the unique needs, values, and aspirations of their school communities.</a:t>
            </a:r>
            <a:endParaRPr lang="en-US" dirty="0">
              <a:latin typeface="Calibri" panose="020F0502020204030204" pitchFamily="34" charset="0"/>
              <a:cs typeface="Calibri" panose="020F0502020204030204" pitchFamily="34" charset="0"/>
            </a:endParaRPr>
          </a:p>
        </p:txBody>
      </p:sp>
      <p:pic>
        <p:nvPicPr>
          <p:cNvPr id="10" name="Image 3" descr="preencoded.png">
            <a:extLst>
              <a:ext uri="{FF2B5EF4-FFF2-40B4-BE49-F238E27FC236}">
                <a16:creationId xmlns:a16="http://schemas.microsoft.com/office/drawing/2014/main" id="{182207D3-1D5F-E789-6225-669977842D5F}"/>
              </a:ext>
            </a:extLst>
          </p:cNvPr>
          <p:cNvPicPr>
            <a:picLocks noChangeAspect="1"/>
          </p:cNvPicPr>
          <p:nvPr/>
        </p:nvPicPr>
        <p:blipFill>
          <a:blip r:embed="rId5"/>
          <a:stretch>
            <a:fillRect/>
          </a:stretch>
        </p:blipFill>
        <p:spPr>
          <a:xfrm>
            <a:off x="468000" y="4918357"/>
            <a:ext cx="1009412" cy="1607464"/>
          </a:xfrm>
          <a:prstGeom prst="rect">
            <a:avLst/>
          </a:prstGeom>
        </p:spPr>
      </p:pic>
      <p:sp>
        <p:nvSpPr>
          <p:cNvPr id="11" name="Text 5">
            <a:extLst>
              <a:ext uri="{FF2B5EF4-FFF2-40B4-BE49-F238E27FC236}">
                <a16:creationId xmlns:a16="http://schemas.microsoft.com/office/drawing/2014/main" id="{0BAF3BB7-7A8E-51FE-E79F-B1E1B58AD3A9}"/>
              </a:ext>
            </a:extLst>
          </p:cNvPr>
          <p:cNvSpPr>
            <a:spLocks/>
          </p:cNvSpPr>
          <p:nvPr/>
        </p:nvSpPr>
        <p:spPr>
          <a:xfrm>
            <a:off x="1780188" y="4920223"/>
            <a:ext cx="2523768" cy="31551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Calibri" panose="020F0502020204030204" pitchFamily="34" charset="0"/>
                <a:ea typeface="Gelasio" pitchFamily="34" charset="-122"/>
                <a:cs typeface="Calibri" panose="020F0502020204030204" pitchFamily="34" charset="0"/>
              </a:rPr>
              <a:t>Professional Ideals</a:t>
            </a:r>
            <a:endParaRPr lang="en-US" sz="1950" dirty="0">
              <a:latin typeface="Calibri" panose="020F0502020204030204" pitchFamily="34" charset="0"/>
              <a:cs typeface="Calibri" panose="020F0502020204030204" pitchFamily="34" charset="0"/>
            </a:endParaRPr>
          </a:p>
        </p:txBody>
      </p:sp>
      <p:sp>
        <p:nvSpPr>
          <p:cNvPr id="12" name="Text 6">
            <a:extLst>
              <a:ext uri="{FF2B5EF4-FFF2-40B4-BE49-F238E27FC236}">
                <a16:creationId xmlns:a16="http://schemas.microsoft.com/office/drawing/2014/main" id="{7A33B6A5-22F6-28D2-2F41-CAD19D5E0A4E}"/>
              </a:ext>
            </a:extLst>
          </p:cNvPr>
          <p:cNvSpPr>
            <a:spLocks/>
          </p:cNvSpPr>
          <p:nvPr/>
        </p:nvSpPr>
        <p:spPr>
          <a:xfrm>
            <a:off x="1780188" y="5356826"/>
            <a:ext cx="9109484" cy="969050"/>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This promise taps into principals' own professional ideals—that they are not merely implementers of bureaucratic directives, but trusted experts capable of making contextually intelligent decisions.</a:t>
            </a:r>
            <a:endParaRPr lang="en-US" dirty="0">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94D2C724-074A-19FE-F7E8-2AEACCFA3316}"/>
              </a:ext>
            </a:extLst>
          </p:cNvPr>
          <p:cNvSpPr>
            <a:spLocks noGrp="1"/>
          </p:cNvSpPr>
          <p:nvPr>
            <p:ph type="title"/>
          </p:nvPr>
        </p:nvSpPr>
        <p:spPr>
          <a:xfrm>
            <a:off x="465523" y="156507"/>
            <a:ext cx="11232000" cy="1332000"/>
          </a:xfrm>
        </p:spPr>
        <p:txBody>
          <a:bodyPr/>
          <a:lstStyle/>
          <a:p>
            <a:r>
              <a:rPr lang="en-US" dirty="0"/>
              <a:t>The promise of autonomy</a:t>
            </a:r>
          </a:p>
        </p:txBody>
      </p:sp>
    </p:spTree>
    <p:extLst>
      <p:ext uri="{BB962C8B-B14F-4D97-AF65-F5344CB8AC3E}">
        <p14:creationId xmlns:p14="http://schemas.microsoft.com/office/powerpoint/2010/main" val="38585343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EA2BA7-ED5A-4656-2D0F-5FD537B11004}"/>
              </a:ext>
            </a:extLst>
          </p:cNvPr>
          <p:cNvSpPr>
            <a:spLocks noGrp="1"/>
          </p:cNvSpPr>
          <p:nvPr>
            <p:ph type="title"/>
          </p:nvPr>
        </p:nvSpPr>
        <p:spPr>
          <a:xfrm>
            <a:off x="3719506" y="239309"/>
            <a:ext cx="8211722" cy="1332000"/>
          </a:xfrm>
        </p:spPr>
        <p:txBody>
          <a:bodyPr/>
          <a:lstStyle/>
          <a:p>
            <a:r>
              <a:rPr lang="en-US" dirty="0"/>
              <a:t>The reality of devolved accountability</a:t>
            </a:r>
          </a:p>
        </p:txBody>
      </p:sp>
      <p:pic>
        <p:nvPicPr>
          <p:cNvPr id="19" name="Image 0" descr="preencoded.png">
            <a:extLst>
              <a:ext uri="{FF2B5EF4-FFF2-40B4-BE49-F238E27FC236}">
                <a16:creationId xmlns:a16="http://schemas.microsoft.com/office/drawing/2014/main" id="{5DA6D3B6-CA9B-DA47-C4FA-F8F38CBE48E3}"/>
              </a:ext>
            </a:extLst>
          </p:cNvPr>
          <p:cNvPicPr>
            <a:picLocks noChangeAspect="1"/>
          </p:cNvPicPr>
          <p:nvPr/>
        </p:nvPicPr>
        <p:blipFill>
          <a:blip r:embed="rId2"/>
          <a:stretch>
            <a:fillRect/>
          </a:stretch>
        </p:blipFill>
        <p:spPr>
          <a:xfrm>
            <a:off x="-1271751" y="-141021"/>
            <a:ext cx="4760029" cy="7140042"/>
          </a:xfrm>
          <a:prstGeom prst="rect">
            <a:avLst/>
          </a:prstGeom>
        </p:spPr>
      </p:pic>
      <p:sp>
        <p:nvSpPr>
          <p:cNvPr id="20" name="Content Placeholder 1">
            <a:extLst>
              <a:ext uri="{FF2B5EF4-FFF2-40B4-BE49-F238E27FC236}">
                <a16:creationId xmlns:a16="http://schemas.microsoft.com/office/drawing/2014/main" id="{A8F637A7-14E3-D79F-85BE-93CBB8FD8DB3}"/>
              </a:ext>
            </a:extLst>
          </p:cNvPr>
          <p:cNvSpPr>
            <a:spLocks noGrp="1"/>
          </p:cNvSpPr>
          <p:nvPr>
            <p:ph idx="1"/>
          </p:nvPr>
        </p:nvSpPr>
        <p:spPr>
          <a:xfrm>
            <a:off x="3719506" y="1799999"/>
            <a:ext cx="8211722" cy="4818691"/>
          </a:xfrm>
        </p:spPr>
        <p:txBody>
          <a:bodyPr>
            <a:normAutofit fontScale="70000" lnSpcReduction="20000"/>
          </a:bodyPr>
          <a:lstStyle/>
          <a:p>
            <a:pPr marL="0" indent="0">
              <a:lnSpc>
                <a:spcPct val="120000"/>
              </a:lnSpc>
              <a:buNone/>
            </a:pPr>
            <a:r>
              <a:rPr lang="en-US" dirty="0" err="1">
                <a:latin typeface="Calibri" panose="020F0502020204030204" pitchFamily="34" charset="0"/>
                <a:cs typeface="Calibri" panose="020F0502020204030204" pitchFamily="34" charset="0"/>
              </a:rPr>
              <a:t>Responsibilisation</a:t>
            </a:r>
            <a:endParaRPr lang="en-US" dirty="0">
              <a:latin typeface="Calibri" panose="020F0502020204030204" pitchFamily="34" charset="0"/>
              <a:cs typeface="Calibri" panose="020F0502020204030204" pitchFamily="34" charset="0"/>
            </a:endParaRPr>
          </a:p>
          <a:p>
            <a:pPr marL="0" indent="0">
              <a:lnSpc>
                <a:spcPct val="1200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Autonomy  functions as a mechanism of </a:t>
            </a:r>
            <a:r>
              <a:rPr lang="en-US" dirty="0" err="1">
                <a:solidFill>
                  <a:srgbClr val="272525"/>
                </a:solidFill>
                <a:latin typeface="Calibri" panose="020F0502020204030204" pitchFamily="34" charset="0"/>
                <a:ea typeface="Lato" pitchFamily="34" charset="-122"/>
                <a:cs typeface="Calibri" panose="020F0502020204030204" pitchFamily="34" charset="0"/>
              </a:rPr>
              <a:t>responsibilisation</a:t>
            </a:r>
            <a:r>
              <a:rPr lang="en-US" dirty="0">
                <a:solidFill>
                  <a:srgbClr val="272525"/>
                </a:solidFill>
                <a:latin typeface="Calibri" panose="020F0502020204030204" pitchFamily="34" charset="0"/>
                <a:ea typeface="Lato" pitchFamily="34" charset="-122"/>
                <a:cs typeface="Calibri" panose="020F0502020204030204" pitchFamily="34" charset="0"/>
              </a:rPr>
              <a:t> — a means of </a:t>
            </a:r>
            <a:r>
              <a:rPr lang="en-US" b="1" dirty="0">
                <a:solidFill>
                  <a:srgbClr val="272525"/>
                </a:solidFill>
                <a:latin typeface="Calibri" panose="020F0502020204030204" pitchFamily="34" charset="0"/>
                <a:ea typeface="Lato" pitchFamily="34" charset="-122"/>
                <a:cs typeface="Calibri" panose="020F0502020204030204" pitchFamily="34" charset="0"/>
              </a:rPr>
              <a:t>delegating risk and burden downward</a:t>
            </a:r>
            <a:r>
              <a:rPr lang="en-US" dirty="0">
                <a:solidFill>
                  <a:srgbClr val="272525"/>
                </a:solidFill>
                <a:latin typeface="Calibri" panose="020F0502020204030204" pitchFamily="34" charset="0"/>
                <a:ea typeface="Lato" pitchFamily="34" charset="-122"/>
                <a:cs typeface="Calibri" panose="020F0502020204030204" pitchFamily="34" charset="0"/>
              </a:rPr>
              <a:t> from the system to the individual school level.</a:t>
            </a:r>
            <a:endParaRPr lang="en-US" sz="1100" dirty="0">
              <a:solidFill>
                <a:srgbClr val="272525"/>
              </a:solidFill>
              <a:latin typeface="Calibri" panose="020F0502020204030204" pitchFamily="34" charset="0"/>
              <a:ea typeface="Lato" pitchFamily="34" charset="-122"/>
              <a:cs typeface="Calibri" panose="020F0502020204030204" pitchFamily="34" charset="0"/>
            </a:endParaRPr>
          </a:p>
          <a:p>
            <a:pPr marL="0" indent="0">
              <a:lnSpc>
                <a:spcPct val="1200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Policy</a:t>
            </a:r>
          </a:p>
          <a:p>
            <a:pPr marL="0" indent="0">
              <a:lnSpc>
                <a:spcPct val="1200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Rather than being free to imagine and pursue novel solutions tailored to their communities, principals are more often </a:t>
            </a:r>
            <a:r>
              <a:rPr lang="en-US" b="1" dirty="0">
                <a:solidFill>
                  <a:srgbClr val="272525"/>
                </a:solidFill>
                <a:latin typeface="Calibri" panose="020F0502020204030204" pitchFamily="34" charset="0"/>
                <a:ea typeface="Lato" pitchFamily="34" charset="-122"/>
                <a:cs typeface="Calibri" panose="020F0502020204030204" pitchFamily="34" charset="0"/>
              </a:rPr>
              <a:t>working reactively within the boundaries set by </a:t>
            </a:r>
            <a:r>
              <a:rPr lang="en-US" b="1" dirty="0" err="1">
                <a:solidFill>
                  <a:srgbClr val="272525"/>
                </a:solidFill>
                <a:latin typeface="Calibri" panose="020F0502020204030204" pitchFamily="34" charset="0"/>
                <a:ea typeface="Lato" pitchFamily="34" charset="-122"/>
                <a:cs typeface="Calibri" panose="020F0502020204030204" pitchFamily="34" charset="0"/>
              </a:rPr>
              <a:t>marketised</a:t>
            </a:r>
            <a:r>
              <a:rPr lang="en-US" b="1" dirty="0">
                <a:solidFill>
                  <a:srgbClr val="272525"/>
                </a:solidFill>
                <a:latin typeface="Calibri" panose="020F0502020204030204" pitchFamily="34" charset="0"/>
                <a:ea typeface="Lato" pitchFamily="34" charset="-122"/>
                <a:cs typeface="Calibri" panose="020F0502020204030204" pitchFamily="34" charset="0"/>
              </a:rPr>
              <a:t> policy architectures</a:t>
            </a:r>
            <a:r>
              <a:rPr lang="en-US" dirty="0">
                <a:solidFill>
                  <a:srgbClr val="272525"/>
                </a:solidFill>
                <a:latin typeface="Calibri" panose="020F0502020204030204" pitchFamily="34" charset="0"/>
                <a:ea typeface="Lato" pitchFamily="34" charset="-122"/>
                <a:cs typeface="Calibri" panose="020F0502020204030204" pitchFamily="34" charset="0"/>
              </a:rPr>
              <a:t>, aiming to avoid failure, reputational harm, or resource loss.</a:t>
            </a:r>
            <a:endParaRPr lang="en-US" sz="1100" dirty="0">
              <a:latin typeface="Calibri" panose="020F0502020204030204" pitchFamily="34" charset="0"/>
              <a:cs typeface="Calibri" panose="020F0502020204030204" pitchFamily="34" charset="0"/>
            </a:endParaRPr>
          </a:p>
          <a:p>
            <a:pPr marL="0" indent="0">
              <a:lnSpc>
                <a:spcPct val="120000"/>
              </a:lnSpc>
              <a:buNone/>
            </a:pPr>
            <a:r>
              <a:rPr lang="en-US" dirty="0">
                <a:latin typeface="Calibri" panose="020F0502020204030204" pitchFamily="34" charset="0"/>
                <a:cs typeface="Calibri" panose="020F0502020204030204" pitchFamily="34" charset="0"/>
              </a:rPr>
              <a:t>Governance</a:t>
            </a:r>
          </a:p>
          <a:p>
            <a:pPr marL="0" indent="0">
              <a:lnSpc>
                <a:spcPct val="1200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What is sold to principals as professional autonomy is, in reality, a mechanism of  governance — a strategic policy technology </a:t>
            </a:r>
            <a:r>
              <a:rPr lang="en-US" b="1" dirty="0">
                <a:solidFill>
                  <a:srgbClr val="272525"/>
                </a:solidFill>
                <a:latin typeface="Calibri" panose="020F0502020204030204" pitchFamily="34" charset="0"/>
                <a:ea typeface="Lato" pitchFamily="34" charset="-122"/>
                <a:cs typeface="Calibri" panose="020F0502020204030204" pitchFamily="34" charset="0"/>
              </a:rPr>
              <a:t>that reframes structural underfunding and inequality as local leadership challenges</a:t>
            </a:r>
            <a:r>
              <a:rPr lang="en-US" dirty="0">
                <a:solidFill>
                  <a:srgbClr val="272525"/>
                </a:solidFill>
                <a:latin typeface="Calibri" panose="020F0502020204030204" pitchFamily="34" charset="0"/>
                <a:ea typeface="Lato" pitchFamily="34" charset="-122"/>
                <a:cs typeface="Calibri" panose="020F0502020204030204" pitchFamily="34" charset="0"/>
              </a:rPr>
              <a:t>.</a:t>
            </a:r>
            <a:endParaRPr lang="en-US" sz="1100" dirty="0">
              <a:solidFill>
                <a:srgbClr val="272525"/>
              </a:solidFill>
              <a:latin typeface="Calibri" panose="020F0502020204030204" pitchFamily="34" charset="0"/>
              <a:ea typeface="Lato" pitchFamily="34" charset="-122"/>
              <a:cs typeface="Calibri" panose="020F0502020204030204" pitchFamily="34" charset="0"/>
            </a:endParaRPr>
          </a:p>
          <a:p>
            <a:pPr marL="0" indent="0">
              <a:lnSpc>
                <a:spcPct val="1200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Survival</a:t>
            </a:r>
          </a:p>
          <a:p>
            <a:pPr marL="0" indent="0">
              <a:lnSpc>
                <a:spcPct val="120000"/>
              </a:lnSpc>
              <a:buNone/>
            </a:pPr>
            <a:r>
              <a:rPr lang="en-US" dirty="0">
                <a:solidFill>
                  <a:srgbClr val="272525"/>
                </a:solidFill>
                <a:latin typeface="Calibri" panose="020F0502020204030204" pitchFamily="34" charset="0"/>
                <a:ea typeface="Lato" pitchFamily="34" charset="-122"/>
                <a:cs typeface="Calibri" panose="020F0502020204030204" pitchFamily="34" charset="0"/>
              </a:rPr>
              <a:t>Autonomy here becomes </a:t>
            </a:r>
            <a:r>
              <a:rPr lang="en-US" b="1" dirty="0">
                <a:solidFill>
                  <a:srgbClr val="272525"/>
                </a:solidFill>
                <a:latin typeface="Calibri" panose="020F0502020204030204" pitchFamily="34" charset="0"/>
                <a:ea typeface="Lato" pitchFamily="34" charset="-122"/>
                <a:cs typeface="Calibri" panose="020F0502020204030204" pitchFamily="34" charset="0"/>
              </a:rPr>
              <a:t>a narrow calculus of survival</a:t>
            </a:r>
            <a:r>
              <a:rPr lang="en-US" dirty="0">
                <a:solidFill>
                  <a:srgbClr val="272525"/>
                </a:solidFill>
                <a:latin typeface="Calibri" panose="020F0502020204030204" pitchFamily="34" charset="0"/>
                <a:ea typeface="Lato" pitchFamily="34" charset="-122"/>
                <a:cs typeface="Calibri" panose="020F0502020204030204" pitchFamily="34" charset="0"/>
              </a:rPr>
              <a:t>, not a platform for creative leadership.</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700265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BB69-448C-C633-DC27-DCFC26917B5C}"/>
              </a:ext>
            </a:extLst>
          </p:cNvPr>
          <p:cNvSpPr>
            <a:spLocks noGrp="1"/>
          </p:cNvSpPr>
          <p:nvPr>
            <p:ph type="title"/>
          </p:nvPr>
        </p:nvSpPr>
        <p:spPr/>
        <p:txBody>
          <a:bodyPr>
            <a:normAutofit/>
          </a:bodyPr>
          <a:lstStyle/>
          <a:p>
            <a:r>
              <a:rPr lang="en-US" sz="3200" b="1" dirty="0"/>
              <a:t>Towards intelligent professionalism</a:t>
            </a:r>
          </a:p>
        </p:txBody>
      </p:sp>
      <p:sp>
        <p:nvSpPr>
          <p:cNvPr id="6" name="Text 1">
            <a:extLst>
              <a:ext uri="{FF2B5EF4-FFF2-40B4-BE49-F238E27FC236}">
                <a16:creationId xmlns:a16="http://schemas.microsoft.com/office/drawing/2014/main" id="{7C4C71EE-6B1A-3E13-35FD-BF6C6C4BC8EB}"/>
              </a:ext>
            </a:extLst>
          </p:cNvPr>
          <p:cNvSpPr/>
          <p:nvPr/>
        </p:nvSpPr>
        <p:spPr>
          <a:xfrm>
            <a:off x="631535" y="1401726"/>
            <a:ext cx="10525851" cy="290274"/>
          </a:xfrm>
          <a:prstGeom prst="rect">
            <a:avLst/>
          </a:prstGeom>
          <a:noFill/>
          <a:ln/>
        </p:spPr>
        <p:txBody>
          <a:bodyPr wrap="none" lIns="0" tIns="0" rIns="0" bIns="0" rtlCol="0" anchor="t"/>
          <a:lstStyle/>
          <a:p>
            <a:pPr marL="0" indent="0" algn="l">
              <a:lnSpc>
                <a:spcPts val="2250"/>
              </a:lnSpc>
              <a:buNone/>
            </a:pPr>
            <a:r>
              <a:rPr lang="en-US" sz="1600" dirty="0">
                <a:solidFill>
                  <a:srgbClr val="272525"/>
                </a:solidFill>
                <a:latin typeface="Calibri" panose="020F0502020204030204" pitchFamily="34" charset="0"/>
                <a:ea typeface="Lato" pitchFamily="34" charset="-122"/>
                <a:cs typeface="Calibri" panose="020F0502020204030204" pitchFamily="34" charset="0"/>
              </a:rPr>
              <a:t>Intelligent professionalism argues for a different kind of professional autonomy, one that is:</a:t>
            </a:r>
            <a:endParaRPr lang="en-US" sz="1600" dirty="0">
              <a:latin typeface="Calibri" panose="020F0502020204030204" pitchFamily="34" charset="0"/>
              <a:cs typeface="Calibri" panose="020F0502020204030204" pitchFamily="34" charset="0"/>
            </a:endParaRPr>
          </a:p>
        </p:txBody>
      </p:sp>
      <p:sp>
        <p:nvSpPr>
          <p:cNvPr id="7" name="Shape 2">
            <a:extLst>
              <a:ext uri="{FF2B5EF4-FFF2-40B4-BE49-F238E27FC236}">
                <a16:creationId xmlns:a16="http://schemas.microsoft.com/office/drawing/2014/main" id="{39A783A5-964C-D1E1-233F-CB4867616C17}"/>
              </a:ext>
            </a:extLst>
          </p:cNvPr>
          <p:cNvSpPr/>
          <p:nvPr/>
        </p:nvSpPr>
        <p:spPr>
          <a:xfrm>
            <a:off x="631536" y="1896074"/>
            <a:ext cx="7278154" cy="661630"/>
          </a:xfrm>
          <a:prstGeom prst="roundRect">
            <a:avLst>
              <a:gd name="adj" fmla="val 11519"/>
            </a:avLst>
          </a:prstGeom>
          <a:solidFill>
            <a:srgbClr val="E8E8E3"/>
          </a:solidFill>
          <a:ln w="7620">
            <a:solidFill>
              <a:srgbClr val="CECEC9"/>
            </a:solidFill>
            <a:prstDash val="solid"/>
          </a:ln>
        </p:spPr>
        <p:txBody>
          <a:bodyPr/>
          <a:lstStyle/>
          <a:p>
            <a:endParaRPr lang="en-US"/>
          </a:p>
        </p:txBody>
      </p:sp>
      <p:sp>
        <p:nvSpPr>
          <p:cNvPr id="8" name="Text 3">
            <a:extLst>
              <a:ext uri="{FF2B5EF4-FFF2-40B4-BE49-F238E27FC236}">
                <a16:creationId xmlns:a16="http://schemas.microsoft.com/office/drawing/2014/main" id="{CF8C1C12-CE07-16D9-29B2-BB819891B458}"/>
              </a:ext>
            </a:extLst>
          </p:cNvPr>
          <p:cNvSpPr/>
          <p:nvPr/>
        </p:nvSpPr>
        <p:spPr>
          <a:xfrm>
            <a:off x="820606" y="2085145"/>
            <a:ext cx="4041604" cy="283488"/>
          </a:xfrm>
          <a:prstGeom prst="rect">
            <a:avLst/>
          </a:prstGeom>
          <a:noFill/>
          <a:ln/>
        </p:spPr>
        <p:txBody>
          <a:bodyPr wrap="none" lIns="0" tIns="0" rIns="0" bIns="0" rtlCol="0" anchor="t"/>
          <a:lstStyle/>
          <a:p>
            <a:pPr marL="0" indent="0" algn="l">
              <a:lnSpc>
                <a:spcPts val="2200"/>
              </a:lnSpc>
              <a:buNone/>
            </a:pPr>
            <a:r>
              <a:rPr lang="en-US" sz="1750" dirty="0">
                <a:solidFill>
                  <a:srgbClr val="272525"/>
                </a:solidFill>
                <a:latin typeface="Calibri" panose="020F0502020204030204" pitchFamily="34" charset="0"/>
                <a:ea typeface="Gelasio" pitchFamily="34" charset="-122"/>
                <a:cs typeface="Calibri" panose="020F0502020204030204" pitchFamily="34" charset="0"/>
              </a:rPr>
              <a:t>Collective, not individualised</a:t>
            </a:r>
            <a:endParaRPr lang="en-US" sz="1750" dirty="0">
              <a:latin typeface="Calibri" panose="020F0502020204030204" pitchFamily="34" charset="0"/>
              <a:cs typeface="Calibri" panose="020F0502020204030204" pitchFamily="34" charset="0"/>
            </a:endParaRPr>
          </a:p>
        </p:txBody>
      </p:sp>
      <p:sp>
        <p:nvSpPr>
          <p:cNvPr id="9" name="Shape 4">
            <a:extLst>
              <a:ext uri="{FF2B5EF4-FFF2-40B4-BE49-F238E27FC236}">
                <a16:creationId xmlns:a16="http://schemas.microsoft.com/office/drawing/2014/main" id="{3093025D-A7B8-7279-A049-071A39872C98}"/>
              </a:ext>
            </a:extLst>
          </p:cNvPr>
          <p:cNvSpPr/>
          <p:nvPr/>
        </p:nvSpPr>
        <p:spPr>
          <a:xfrm>
            <a:off x="631536" y="2739155"/>
            <a:ext cx="7278154" cy="661630"/>
          </a:xfrm>
          <a:prstGeom prst="roundRect">
            <a:avLst>
              <a:gd name="adj" fmla="val 11519"/>
            </a:avLst>
          </a:prstGeom>
          <a:solidFill>
            <a:srgbClr val="E8E8E3"/>
          </a:solidFill>
          <a:ln w="7620">
            <a:solidFill>
              <a:srgbClr val="CECEC9"/>
            </a:solidFill>
            <a:prstDash val="solid"/>
          </a:ln>
        </p:spPr>
        <p:txBody>
          <a:bodyPr/>
          <a:lstStyle/>
          <a:p>
            <a:endParaRPr lang="en-US"/>
          </a:p>
        </p:txBody>
      </p:sp>
      <p:sp>
        <p:nvSpPr>
          <p:cNvPr id="10" name="Text 5">
            <a:extLst>
              <a:ext uri="{FF2B5EF4-FFF2-40B4-BE49-F238E27FC236}">
                <a16:creationId xmlns:a16="http://schemas.microsoft.com/office/drawing/2014/main" id="{24CE1513-E56A-8259-A076-1F4F711FF62A}"/>
              </a:ext>
            </a:extLst>
          </p:cNvPr>
          <p:cNvSpPr/>
          <p:nvPr/>
        </p:nvSpPr>
        <p:spPr>
          <a:xfrm>
            <a:off x="820605" y="2928226"/>
            <a:ext cx="3159613" cy="283488"/>
          </a:xfrm>
          <a:prstGeom prst="rect">
            <a:avLst/>
          </a:prstGeom>
          <a:noFill/>
          <a:ln/>
        </p:spPr>
        <p:txBody>
          <a:bodyPr wrap="none" lIns="0" tIns="0" rIns="0" bIns="0" rtlCol="0" anchor="t"/>
          <a:lstStyle/>
          <a:p>
            <a:pPr marL="0" indent="0" algn="l">
              <a:lnSpc>
                <a:spcPts val="2200"/>
              </a:lnSpc>
              <a:buNone/>
            </a:pPr>
            <a:r>
              <a:rPr lang="en-US" sz="1750" dirty="0">
                <a:solidFill>
                  <a:srgbClr val="272525"/>
                </a:solidFill>
                <a:latin typeface="Calibri" panose="020F0502020204030204" pitchFamily="34" charset="0"/>
                <a:ea typeface="Gelasio" pitchFamily="34" charset="-122"/>
                <a:cs typeface="Calibri" panose="020F0502020204030204" pitchFamily="34" charset="0"/>
              </a:rPr>
              <a:t>Strategic, not reactive</a:t>
            </a:r>
            <a:endParaRPr lang="en-US" sz="1750" dirty="0">
              <a:latin typeface="Calibri" panose="020F0502020204030204" pitchFamily="34" charset="0"/>
              <a:cs typeface="Calibri" panose="020F0502020204030204" pitchFamily="34" charset="0"/>
            </a:endParaRPr>
          </a:p>
        </p:txBody>
      </p:sp>
      <p:sp>
        <p:nvSpPr>
          <p:cNvPr id="11" name="Shape 6">
            <a:extLst>
              <a:ext uri="{FF2B5EF4-FFF2-40B4-BE49-F238E27FC236}">
                <a16:creationId xmlns:a16="http://schemas.microsoft.com/office/drawing/2014/main" id="{D0160A6D-D33F-ABF6-A505-CA7122F5E229}"/>
              </a:ext>
            </a:extLst>
          </p:cNvPr>
          <p:cNvSpPr/>
          <p:nvPr/>
        </p:nvSpPr>
        <p:spPr>
          <a:xfrm>
            <a:off x="631536" y="3582237"/>
            <a:ext cx="7278154" cy="661630"/>
          </a:xfrm>
          <a:prstGeom prst="roundRect">
            <a:avLst>
              <a:gd name="adj" fmla="val 11519"/>
            </a:avLst>
          </a:prstGeom>
          <a:solidFill>
            <a:srgbClr val="E8E8E3"/>
          </a:solidFill>
          <a:ln w="7620">
            <a:solidFill>
              <a:srgbClr val="CECEC9"/>
            </a:solidFill>
            <a:prstDash val="solid"/>
          </a:ln>
        </p:spPr>
        <p:txBody>
          <a:bodyPr/>
          <a:lstStyle/>
          <a:p>
            <a:endParaRPr lang="en-US"/>
          </a:p>
        </p:txBody>
      </p:sp>
      <p:sp>
        <p:nvSpPr>
          <p:cNvPr id="12" name="Text 7">
            <a:extLst>
              <a:ext uri="{FF2B5EF4-FFF2-40B4-BE49-F238E27FC236}">
                <a16:creationId xmlns:a16="http://schemas.microsoft.com/office/drawing/2014/main" id="{E6F801DF-6D3B-6F73-0E92-7EB6FDF5EC01}"/>
              </a:ext>
            </a:extLst>
          </p:cNvPr>
          <p:cNvSpPr/>
          <p:nvPr/>
        </p:nvSpPr>
        <p:spPr>
          <a:xfrm>
            <a:off x="820606" y="3771308"/>
            <a:ext cx="5292280" cy="283488"/>
          </a:xfrm>
          <a:prstGeom prst="rect">
            <a:avLst/>
          </a:prstGeom>
          <a:noFill/>
          <a:ln/>
        </p:spPr>
        <p:txBody>
          <a:bodyPr wrap="none" lIns="0" tIns="0" rIns="0" bIns="0" rtlCol="0" anchor="t"/>
          <a:lstStyle/>
          <a:p>
            <a:pPr marL="0" indent="0" algn="l">
              <a:lnSpc>
                <a:spcPts val="2200"/>
              </a:lnSpc>
              <a:buNone/>
            </a:pPr>
            <a:r>
              <a:rPr lang="en-US" sz="1750" dirty="0">
                <a:solidFill>
                  <a:srgbClr val="272525"/>
                </a:solidFill>
                <a:latin typeface="Calibri" panose="020F0502020204030204" pitchFamily="34" charset="0"/>
                <a:ea typeface="Gelasio" pitchFamily="34" charset="-122"/>
                <a:cs typeface="Calibri" panose="020F0502020204030204" pitchFamily="34" charset="0"/>
              </a:rPr>
              <a:t>Guided by evidence, not market logics</a:t>
            </a:r>
            <a:endParaRPr lang="en-US" sz="1750" dirty="0">
              <a:latin typeface="Calibri" panose="020F0502020204030204" pitchFamily="34" charset="0"/>
              <a:cs typeface="Calibri" panose="020F0502020204030204" pitchFamily="34" charset="0"/>
            </a:endParaRPr>
          </a:p>
        </p:txBody>
      </p:sp>
      <p:sp>
        <p:nvSpPr>
          <p:cNvPr id="13" name="Shape 8">
            <a:extLst>
              <a:ext uri="{FF2B5EF4-FFF2-40B4-BE49-F238E27FC236}">
                <a16:creationId xmlns:a16="http://schemas.microsoft.com/office/drawing/2014/main" id="{3EEA3CBD-B050-FE00-E746-A3C461D18D3D}"/>
              </a:ext>
            </a:extLst>
          </p:cNvPr>
          <p:cNvSpPr/>
          <p:nvPr/>
        </p:nvSpPr>
        <p:spPr>
          <a:xfrm>
            <a:off x="631536" y="4425318"/>
            <a:ext cx="7278154" cy="661630"/>
          </a:xfrm>
          <a:prstGeom prst="roundRect">
            <a:avLst>
              <a:gd name="adj" fmla="val 11519"/>
            </a:avLst>
          </a:prstGeom>
          <a:solidFill>
            <a:srgbClr val="E8E8E3"/>
          </a:solidFill>
          <a:ln w="7620">
            <a:solidFill>
              <a:srgbClr val="CECEC9"/>
            </a:solidFill>
            <a:prstDash val="solid"/>
          </a:ln>
        </p:spPr>
        <p:txBody>
          <a:bodyPr/>
          <a:lstStyle/>
          <a:p>
            <a:endParaRPr lang="en-US"/>
          </a:p>
        </p:txBody>
      </p:sp>
      <p:sp>
        <p:nvSpPr>
          <p:cNvPr id="14" name="Text 9">
            <a:extLst>
              <a:ext uri="{FF2B5EF4-FFF2-40B4-BE49-F238E27FC236}">
                <a16:creationId xmlns:a16="http://schemas.microsoft.com/office/drawing/2014/main" id="{76EE6DF4-0B71-1157-FE81-4E47F51BE95A}"/>
              </a:ext>
            </a:extLst>
          </p:cNvPr>
          <p:cNvSpPr/>
          <p:nvPr/>
        </p:nvSpPr>
        <p:spPr>
          <a:xfrm>
            <a:off x="820606" y="4614390"/>
            <a:ext cx="9775378" cy="283488"/>
          </a:xfrm>
          <a:prstGeom prst="rect">
            <a:avLst/>
          </a:prstGeom>
          <a:noFill/>
          <a:ln/>
        </p:spPr>
        <p:txBody>
          <a:bodyPr wrap="none" lIns="0" tIns="0" rIns="0" bIns="0" rtlCol="0" anchor="t"/>
          <a:lstStyle/>
          <a:p>
            <a:pPr marL="0" indent="0" algn="l">
              <a:lnSpc>
                <a:spcPts val="2200"/>
              </a:lnSpc>
              <a:buNone/>
            </a:pPr>
            <a:r>
              <a:rPr lang="en-US" sz="1750" dirty="0">
                <a:solidFill>
                  <a:srgbClr val="272525"/>
                </a:solidFill>
                <a:latin typeface="Calibri" panose="020F0502020204030204" pitchFamily="34" charset="0"/>
                <a:ea typeface="Gelasio" pitchFamily="34" charset="-122"/>
                <a:cs typeface="Calibri" panose="020F0502020204030204" pitchFamily="34" charset="0"/>
              </a:rPr>
              <a:t>Grounded in mutual accountability between schools and the state.</a:t>
            </a:r>
            <a:endParaRPr lang="en-US" sz="1750" dirty="0">
              <a:latin typeface="Calibri" panose="020F0502020204030204" pitchFamily="34" charset="0"/>
              <a:cs typeface="Calibri" panose="020F0502020204030204" pitchFamily="34" charset="0"/>
            </a:endParaRPr>
          </a:p>
        </p:txBody>
      </p:sp>
      <p:sp>
        <p:nvSpPr>
          <p:cNvPr id="15" name="Text 10">
            <a:extLst>
              <a:ext uri="{FF2B5EF4-FFF2-40B4-BE49-F238E27FC236}">
                <a16:creationId xmlns:a16="http://schemas.microsoft.com/office/drawing/2014/main" id="{78C978AC-3D60-912C-2C2F-CCF967AF824E}"/>
              </a:ext>
            </a:extLst>
          </p:cNvPr>
          <p:cNvSpPr/>
          <p:nvPr/>
        </p:nvSpPr>
        <p:spPr>
          <a:xfrm>
            <a:off x="631535" y="5291022"/>
            <a:ext cx="10326153" cy="1338377"/>
          </a:xfrm>
          <a:prstGeom prst="rect">
            <a:avLst/>
          </a:prstGeom>
          <a:noFill/>
          <a:ln/>
        </p:spPr>
        <p:txBody>
          <a:bodyPr wrap="square" lIns="0" tIns="0" rIns="0" bIns="0" rtlCol="0" anchor="t"/>
          <a:lstStyle/>
          <a:p>
            <a:pPr marL="0" indent="0" algn="l">
              <a:lnSpc>
                <a:spcPts val="2250"/>
              </a:lnSpc>
              <a:buNone/>
            </a:pPr>
            <a:r>
              <a:rPr lang="en-US" sz="1600" dirty="0">
                <a:solidFill>
                  <a:srgbClr val="272525"/>
                </a:solidFill>
                <a:latin typeface="Calibri" panose="020F0502020204030204" pitchFamily="34" charset="0"/>
                <a:ea typeface="Lato" pitchFamily="34" charset="-122"/>
                <a:cs typeface="Calibri" panose="020F0502020204030204" pitchFamily="34" charset="0"/>
              </a:rPr>
              <a:t>It recognises that </a:t>
            </a:r>
            <a:r>
              <a:rPr lang="en-US" sz="1600" b="1" dirty="0">
                <a:solidFill>
                  <a:srgbClr val="272525"/>
                </a:solidFill>
                <a:latin typeface="Calibri" panose="020F0502020204030204" pitchFamily="34" charset="0"/>
                <a:ea typeface="Lato" pitchFamily="34" charset="-122"/>
                <a:cs typeface="Calibri" panose="020F0502020204030204" pitchFamily="34" charset="0"/>
              </a:rPr>
              <a:t>public education is a state-mediated profession</a:t>
            </a:r>
            <a:r>
              <a:rPr lang="en-US" sz="1600" dirty="0">
                <a:solidFill>
                  <a:srgbClr val="272525"/>
                </a:solidFill>
                <a:latin typeface="Calibri" panose="020F0502020204030204" pitchFamily="34" charset="0"/>
                <a:ea typeface="Lato" pitchFamily="34" charset="-122"/>
                <a:cs typeface="Calibri" panose="020F0502020204030204" pitchFamily="34" charset="0"/>
              </a:rPr>
              <a:t>. But it insists that teachers and school leaders—and their unions—should be </a:t>
            </a:r>
            <a:r>
              <a:rPr lang="en-US" sz="1600" b="1" dirty="0">
                <a:solidFill>
                  <a:srgbClr val="272525"/>
                </a:solidFill>
                <a:latin typeface="Calibri" panose="020F0502020204030204" pitchFamily="34" charset="0"/>
                <a:ea typeface="Lato" pitchFamily="34" charset="-122"/>
                <a:cs typeface="Calibri" panose="020F0502020204030204" pitchFamily="34" charset="0"/>
              </a:rPr>
              <a:t>at the centre</a:t>
            </a:r>
            <a:r>
              <a:rPr lang="en-US" sz="1600" dirty="0">
                <a:solidFill>
                  <a:srgbClr val="272525"/>
                </a:solidFill>
                <a:latin typeface="Calibri" panose="020F0502020204030204" pitchFamily="34" charset="0"/>
                <a:ea typeface="Lato" pitchFamily="34" charset="-122"/>
                <a:cs typeface="Calibri" panose="020F0502020204030204" pitchFamily="34" charset="0"/>
              </a:rPr>
              <a:t> of shaping the policies, structures, and practices that govern schooling.</a:t>
            </a:r>
          </a:p>
          <a:p>
            <a:pPr marL="0" indent="0" algn="l">
              <a:lnSpc>
                <a:spcPts val="2250"/>
              </a:lnSpc>
              <a:buNone/>
            </a:pPr>
            <a:endParaRPr lang="en-US" sz="800" dirty="0">
              <a:solidFill>
                <a:srgbClr val="272525"/>
              </a:solidFill>
              <a:latin typeface="Calibri" panose="020F0502020204030204" pitchFamily="34" charset="0"/>
              <a:ea typeface="Lato" pitchFamily="34" charset="-122"/>
              <a:cs typeface="Calibri" panose="020F0502020204030204" pitchFamily="34" charset="0"/>
            </a:endParaRPr>
          </a:p>
          <a:p>
            <a:pPr>
              <a:lnSpc>
                <a:spcPts val="2250"/>
              </a:lnSpc>
            </a:pPr>
            <a:r>
              <a:rPr lang="en-US" sz="1600" dirty="0">
                <a:solidFill>
                  <a:srgbClr val="272525"/>
                </a:solidFill>
                <a:latin typeface="Calibri" panose="020F0502020204030204" pitchFamily="34" charset="0"/>
                <a:ea typeface="Lato" pitchFamily="34" charset="-122"/>
                <a:cs typeface="Calibri" panose="020F0502020204030204" pitchFamily="34" charset="0"/>
              </a:rPr>
              <a:t>It’s a </a:t>
            </a:r>
            <a:r>
              <a:rPr lang="en-US" sz="1600" b="1" dirty="0">
                <a:solidFill>
                  <a:srgbClr val="272525"/>
                </a:solidFill>
                <a:latin typeface="Calibri" panose="020F0502020204030204" pitchFamily="34" charset="0"/>
                <a:ea typeface="Lato" pitchFamily="34" charset="-122"/>
                <a:cs typeface="Calibri" panose="020F0502020204030204" pitchFamily="34" charset="0"/>
              </a:rPr>
              <a:t>professionally-led</a:t>
            </a:r>
            <a:r>
              <a:rPr lang="en-US" sz="1600" dirty="0">
                <a:solidFill>
                  <a:srgbClr val="272525"/>
                </a:solidFill>
                <a:latin typeface="Calibri" panose="020F0502020204030204" pitchFamily="34" charset="0"/>
                <a:ea typeface="Lato" pitchFamily="34" charset="-122"/>
                <a:cs typeface="Calibri" panose="020F0502020204030204" pitchFamily="34" charset="0"/>
              </a:rPr>
              <a:t> system, not a managerially-driven one.</a:t>
            </a:r>
            <a:endParaRPr lang="en-US" sz="1600" dirty="0">
              <a:latin typeface="Calibri" panose="020F0502020204030204" pitchFamily="34" charset="0"/>
              <a:cs typeface="Calibri" panose="020F0502020204030204" pitchFamily="34" charset="0"/>
            </a:endParaRPr>
          </a:p>
          <a:p>
            <a:pPr marL="0" indent="0" algn="l">
              <a:lnSpc>
                <a:spcPts val="2250"/>
              </a:lnSpc>
              <a:buNone/>
            </a:pPr>
            <a:endParaRPr lang="en-US" sz="1400" dirty="0"/>
          </a:p>
        </p:txBody>
      </p:sp>
      <p:pic>
        <p:nvPicPr>
          <p:cNvPr id="17" name="Image 0" descr="preencoded.png">
            <a:extLst>
              <a:ext uri="{FF2B5EF4-FFF2-40B4-BE49-F238E27FC236}">
                <a16:creationId xmlns:a16="http://schemas.microsoft.com/office/drawing/2014/main" id="{8F240E2C-62E1-D655-AEE4-FDCF49308D52}"/>
              </a:ext>
            </a:extLst>
          </p:cNvPr>
          <p:cNvPicPr>
            <a:picLocks noChangeAspect="1"/>
          </p:cNvPicPr>
          <p:nvPr/>
        </p:nvPicPr>
        <p:blipFill>
          <a:blip r:embed="rId3"/>
          <a:stretch>
            <a:fillRect/>
          </a:stretch>
        </p:blipFill>
        <p:spPr>
          <a:xfrm>
            <a:off x="8313079" y="1"/>
            <a:ext cx="4008807" cy="5086948"/>
          </a:xfrm>
          <a:prstGeom prst="rect">
            <a:avLst/>
          </a:prstGeom>
        </p:spPr>
      </p:pic>
    </p:spTree>
    <p:extLst>
      <p:ext uri="{BB962C8B-B14F-4D97-AF65-F5344CB8AC3E}">
        <p14:creationId xmlns:p14="http://schemas.microsoft.com/office/powerpoint/2010/main" val="9249161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11208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1B9BB1-D15B-2559-9F3D-D679ED277869}"/>
              </a:ext>
            </a:extLst>
          </p:cNvPr>
          <p:cNvSpPr>
            <a:spLocks noGrp="1"/>
          </p:cNvSpPr>
          <p:nvPr>
            <p:ph idx="1"/>
          </p:nvPr>
        </p:nvSpPr>
        <p:spPr>
          <a:xfrm>
            <a:off x="468000" y="1799999"/>
            <a:ext cx="11232000" cy="4286475"/>
          </a:xfrm>
        </p:spPr>
        <p:txBody>
          <a:bodyPr>
            <a:noAutofit/>
          </a:bodyPr>
          <a:lstStyle/>
          <a:p>
            <a:pPr>
              <a:lnSpc>
                <a:spcPct val="100000"/>
              </a:lnSpc>
              <a:spcBef>
                <a:spcPts val="0"/>
              </a:spcBef>
            </a:pPr>
            <a:r>
              <a:rPr lang="en-AU" sz="1400" dirty="0">
                <a:latin typeface="Calibri" panose="020F0502020204030204" pitchFamily="34" charset="0"/>
                <a:cs typeface="Calibri" panose="020F0502020204030204" pitchFamily="34" charset="0"/>
              </a:rPr>
              <a:t>Creagh, S., Thompson, G., Mockler, N., Stacey, M., &amp; Hogan, A. (2025). Workload, work intensification and time poverty for teachers and school leaders: A systematic research synthesis. </a:t>
            </a:r>
            <a:r>
              <a:rPr lang="en-AU" sz="1400" i="1" dirty="0">
                <a:latin typeface="Calibri" panose="020F0502020204030204" pitchFamily="34" charset="0"/>
                <a:cs typeface="Calibri" panose="020F0502020204030204" pitchFamily="34" charset="0"/>
              </a:rPr>
              <a:t>Educational Review</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77</a:t>
            </a:r>
            <a:r>
              <a:rPr lang="en-AU" sz="1400" dirty="0">
                <a:latin typeface="Calibri" panose="020F0502020204030204" pitchFamily="34" charset="0"/>
                <a:cs typeface="Calibri" panose="020F0502020204030204" pitchFamily="34" charset="0"/>
              </a:rPr>
              <a:t>(2), 661-680.</a:t>
            </a:r>
          </a:p>
          <a:p>
            <a:pPr>
              <a:lnSpc>
                <a:spcPct val="100000"/>
              </a:lnSpc>
              <a:spcBef>
                <a:spcPts val="0"/>
              </a:spcBef>
            </a:pPr>
            <a:r>
              <a:rPr lang="en-AU" sz="1400" dirty="0" err="1">
                <a:latin typeface="Calibri" panose="020F0502020204030204" pitchFamily="34" charset="0"/>
                <a:cs typeface="Calibri" panose="020F0502020204030204" pitchFamily="34" charset="0"/>
              </a:rPr>
              <a:t>Cuskelly</a:t>
            </a:r>
            <a:r>
              <a:rPr lang="en-AU" sz="1400" dirty="0">
                <a:latin typeface="Calibri" panose="020F0502020204030204" pitchFamily="34" charset="0"/>
                <a:cs typeface="Calibri" panose="020F0502020204030204" pitchFamily="34" charset="0"/>
              </a:rPr>
              <a:t>, L., Hogan, A., &amp; Thompson, G. (2024). Commercial triage in public schooling: COVID-19, autonomy and ‘within </a:t>
            </a:r>
            <a:r>
              <a:rPr lang="en-AU" sz="1400" dirty="0" err="1">
                <a:latin typeface="Calibri" panose="020F0502020204030204" pitchFamily="34" charset="0"/>
                <a:cs typeface="Calibri" panose="020F0502020204030204" pitchFamily="34" charset="0"/>
              </a:rPr>
              <a:t>system’inequality</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Journal of Educational Administration and History</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56</a:t>
            </a:r>
            <a:r>
              <a:rPr lang="en-AU" sz="1400" dirty="0">
                <a:latin typeface="Calibri" panose="020F0502020204030204" pitchFamily="34" charset="0"/>
                <a:cs typeface="Calibri" panose="020F0502020204030204" pitchFamily="34" charset="0"/>
              </a:rPr>
              <a:t>(4), 448-464.</a:t>
            </a:r>
          </a:p>
          <a:p>
            <a:pPr>
              <a:lnSpc>
                <a:spcPct val="100000"/>
              </a:lnSpc>
              <a:spcBef>
                <a:spcPts val="0"/>
              </a:spcBef>
            </a:pPr>
            <a:r>
              <a:rPr lang="en-AU" sz="1400" dirty="0">
                <a:latin typeface="Calibri" panose="020F0502020204030204" pitchFamily="34" charset="0"/>
                <a:cs typeface="Calibri" panose="020F0502020204030204" pitchFamily="34" charset="0"/>
              </a:rPr>
              <a:t>Hogan, A., Gerrard, J., &amp; Di Gregorio, E. (2023). Philanthropy, marketing disadvantage and the enterprising public school. </a:t>
            </a:r>
            <a:r>
              <a:rPr lang="en-AU" sz="1400" i="1" dirty="0">
                <a:latin typeface="Calibri" panose="020F0502020204030204" pitchFamily="34" charset="0"/>
                <a:cs typeface="Calibri" panose="020F0502020204030204" pitchFamily="34" charset="0"/>
              </a:rPr>
              <a:t>The Australian Educational Researcher</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50</a:t>
            </a:r>
            <a:r>
              <a:rPr lang="en-AU" sz="1400" dirty="0">
                <a:latin typeface="Calibri" panose="020F0502020204030204" pitchFamily="34" charset="0"/>
                <a:cs typeface="Calibri" panose="020F0502020204030204" pitchFamily="34" charset="0"/>
              </a:rPr>
              <a:t>(3), 763-780.</a:t>
            </a:r>
          </a:p>
          <a:p>
            <a:pPr>
              <a:lnSpc>
                <a:spcPct val="100000"/>
              </a:lnSpc>
              <a:spcBef>
                <a:spcPts val="0"/>
              </a:spcBef>
            </a:pPr>
            <a:r>
              <a:rPr lang="en-AU" sz="1400" dirty="0">
                <a:latin typeface="Calibri" panose="020F0502020204030204" pitchFamily="34" charset="0"/>
                <a:cs typeface="Calibri" panose="020F0502020204030204" pitchFamily="34" charset="0"/>
              </a:rPr>
              <a:t>Hogan, A., &amp; Thompson, G. (2023). Running the canteen for profit: Funding, parents and philanthropy in Queensland state schools. </a:t>
            </a:r>
            <a:r>
              <a:rPr lang="en-AU" sz="1400" i="1" dirty="0">
                <a:latin typeface="Calibri" panose="020F0502020204030204" pitchFamily="34" charset="0"/>
                <a:cs typeface="Calibri" panose="020F0502020204030204" pitchFamily="34" charset="0"/>
              </a:rPr>
              <a:t>Critical Studies in Education</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64</a:t>
            </a:r>
            <a:r>
              <a:rPr lang="en-AU" sz="1400" dirty="0">
                <a:latin typeface="Calibri" panose="020F0502020204030204" pitchFamily="34" charset="0"/>
                <a:cs typeface="Calibri" panose="020F0502020204030204" pitchFamily="34" charset="0"/>
              </a:rPr>
              <a:t>(5), 464-478.</a:t>
            </a:r>
          </a:p>
          <a:p>
            <a:pPr>
              <a:lnSpc>
                <a:spcPct val="100000"/>
              </a:lnSpc>
              <a:spcBef>
                <a:spcPts val="0"/>
              </a:spcBef>
            </a:pPr>
            <a:r>
              <a:rPr lang="en-AU" sz="1400" dirty="0">
                <a:latin typeface="Calibri" panose="020F0502020204030204" pitchFamily="34" charset="0"/>
                <a:cs typeface="Calibri" panose="020F0502020204030204" pitchFamily="34" charset="0"/>
              </a:rPr>
              <a:t>Le </a:t>
            </a:r>
            <a:r>
              <a:rPr lang="en-AU" sz="1400" dirty="0" err="1">
                <a:latin typeface="Calibri" panose="020F0502020204030204" pitchFamily="34" charset="0"/>
                <a:cs typeface="Calibri" panose="020F0502020204030204" pitchFamily="34" charset="0"/>
              </a:rPr>
              <a:t>Feuvre</a:t>
            </a:r>
            <a:r>
              <a:rPr lang="en-AU" sz="1400" dirty="0">
                <a:latin typeface="Calibri" panose="020F0502020204030204" pitchFamily="34" charset="0"/>
                <a:cs typeface="Calibri" panose="020F0502020204030204" pitchFamily="34" charset="0"/>
              </a:rPr>
              <a:t>, L., Hogan, A., Thompson, G., &amp; Mockler, N. (2023). Marketing Australian public schools: The double bind of the public school principal. </a:t>
            </a:r>
            <a:r>
              <a:rPr lang="en-AU" sz="1400" i="1" dirty="0">
                <a:latin typeface="Calibri" panose="020F0502020204030204" pitchFamily="34" charset="0"/>
                <a:cs typeface="Calibri" panose="020F0502020204030204" pitchFamily="34" charset="0"/>
              </a:rPr>
              <a:t>Asia Pacific Journal of Education</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43</a:t>
            </a:r>
            <a:r>
              <a:rPr lang="en-AU" sz="1400" dirty="0">
                <a:latin typeface="Calibri" panose="020F0502020204030204" pitchFamily="34" charset="0"/>
                <a:cs typeface="Calibri" panose="020F0502020204030204" pitchFamily="34" charset="0"/>
              </a:rPr>
              <a:t>(2), 599-612.</a:t>
            </a:r>
          </a:p>
          <a:p>
            <a:pPr>
              <a:lnSpc>
                <a:spcPct val="100000"/>
              </a:lnSpc>
              <a:spcBef>
                <a:spcPts val="0"/>
              </a:spcBef>
            </a:pPr>
            <a:r>
              <a:rPr lang="en-AU" sz="1400" dirty="0">
                <a:latin typeface="Calibri" panose="020F0502020204030204" pitchFamily="34" charset="0"/>
                <a:cs typeface="Calibri" panose="020F0502020204030204" pitchFamily="34" charset="0"/>
              </a:rPr>
              <a:t>Stacey, M., Creagh, S., Mockler, N., Hogan, A., &amp; Thompson, G. (2024). The time poor teacher: Understanding the intensity of decision-making. In </a:t>
            </a:r>
            <a:r>
              <a:rPr lang="en-AU" sz="1400" i="1" dirty="0">
                <a:latin typeface="Calibri" panose="020F0502020204030204" pitchFamily="34" charset="0"/>
                <a:cs typeface="Calibri" panose="020F0502020204030204" pitchFamily="34" charset="0"/>
              </a:rPr>
              <a:t>Teaching and Time Poverty</a:t>
            </a:r>
            <a:r>
              <a:rPr lang="en-AU" sz="1400" dirty="0">
                <a:latin typeface="Calibri" panose="020F0502020204030204" pitchFamily="34" charset="0"/>
                <a:cs typeface="Calibri" panose="020F0502020204030204" pitchFamily="34" charset="0"/>
              </a:rPr>
              <a:t> (pp. 179-196). Routledge.</a:t>
            </a:r>
          </a:p>
          <a:p>
            <a:pPr>
              <a:lnSpc>
                <a:spcPct val="100000"/>
              </a:lnSpc>
              <a:spcBef>
                <a:spcPts val="0"/>
              </a:spcBef>
            </a:pPr>
            <a:r>
              <a:rPr lang="en-AU" sz="1400" dirty="0">
                <a:latin typeface="Calibri" panose="020F0502020204030204" pitchFamily="34" charset="0"/>
                <a:cs typeface="Calibri" panose="020F0502020204030204" pitchFamily="34" charset="0"/>
              </a:rPr>
              <a:t>Thompson, G., Hogan, A., &amp; Stacey, M. (2023). The heavy hours. </a:t>
            </a:r>
            <a:r>
              <a:rPr lang="en-AU" sz="1400" i="1" dirty="0">
                <a:latin typeface="Calibri" panose="020F0502020204030204" pitchFamily="34" charset="0"/>
                <a:cs typeface="Calibri" panose="020F0502020204030204" pitchFamily="34" charset="0"/>
              </a:rPr>
              <a:t>Australian Educator</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118</a:t>
            </a:r>
            <a:r>
              <a:rPr lang="en-AU" sz="1400" dirty="0">
                <a:latin typeface="Calibri" panose="020F0502020204030204" pitchFamily="34" charset="0"/>
                <a:cs typeface="Calibri" panose="020F0502020204030204" pitchFamily="34" charset="0"/>
              </a:rPr>
              <a:t>, 21-23.</a:t>
            </a:r>
          </a:p>
          <a:p>
            <a:pPr>
              <a:lnSpc>
                <a:spcPct val="100000"/>
              </a:lnSpc>
              <a:spcBef>
                <a:spcPts val="0"/>
              </a:spcBef>
            </a:pPr>
            <a:r>
              <a:rPr lang="en-AU" sz="1400" dirty="0">
                <a:latin typeface="Calibri" panose="020F0502020204030204" pitchFamily="34" charset="0"/>
                <a:cs typeface="Calibri" panose="020F0502020204030204" pitchFamily="34" charset="0"/>
              </a:rPr>
              <a:t>Thompson, G., Hogan, A., Mockler, N., Stacey, M., &amp; Creagh, S. (2025). Time Use, Time Poverty and Teachers' Work: Preliminary Report on Phase 3.</a:t>
            </a:r>
          </a:p>
          <a:p>
            <a:pPr>
              <a:lnSpc>
                <a:spcPct val="100000"/>
              </a:lnSpc>
              <a:spcBef>
                <a:spcPts val="0"/>
              </a:spcBef>
            </a:pPr>
            <a:r>
              <a:rPr lang="en-AU" sz="1400" dirty="0">
                <a:latin typeface="Calibri" panose="020F0502020204030204" pitchFamily="34" charset="0"/>
                <a:cs typeface="Calibri" panose="020F0502020204030204" pitchFamily="34" charset="0"/>
              </a:rPr>
              <a:t>Thompson, G., &amp; Hogan, A. (Eds.). (2024). </a:t>
            </a:r>
            <a:r>
              <a:rPr lang="en-AU" sz="1400" i="1" dirty="0">
                <a:latin typeface="Calibri" panose="020F0502020204030204" pitchFamily="34" charset="0"/>
                <a:cs typeface="Calibri" panose="020F0502020204030204" pitchFamily="34" charset="0"/>
              </a:rPr>
              <a:t>Teaching and time poverty: Understanding workload and work intensification in Schools</a:t>
            </a:r>
            <a:r>
              <a:rPr lang="en-AU" sz="1400" dirty="0">
                <a:latin typeface="Calibri" panose="020F0502020204030204" pitchFamily="34" charset="0"/>
                <a:cs typeface="Calibri" panose="020F0502020204030204" pitchFamily="34" charset="0"/>
              </a:rPr>
              <a:t>. Taylor &amp; Francis.</a:t>
            </a:r>
          </a:p>
          <a:p>
            <a:pPr>
              <a:lnSpc>
                <a:spcPct val="100000"/>
              </a:lnSpc>
              <a:spcBef>
                <a:spcPts val="0"/>
              </a:spcBef>
            </a:pPr>
            <a:r>
              <a:rPr lang="en-AU" sz="1400" dirty="0">
                <a:latin typeface="Calibri" panose="020F0502020204030204" pitchFamily="34" charset="0"/>
                <a:cs typeface="Calibri" panose="020F0502020204030204" pitchFamily="34" charset="0"/>
              </a:rPr>
              <a:t>Thompson, G., &amp; Hogan, A. (2024). Beyond workload. In </a:t>
            </a:r>
            <a:r>
              <a:rPr lang="en-AU" sz="1400" i="1" dirty="0">
                <a:latin typeface="Calibri" panose="020F0502020204030204" pitchFamily="34" charset="0"/>
                <a:cs typeface="Calibri" panose="020F0502020204030204" pitchFamily="34" charset="0"/>
              </a:rPr>
              <a:t>Teaching and Time Poverty</a:t>
            </a:r>
            <a:r>
              <a:rPr lang="en-AU" sz="1400" dirty="0">
                <a:latin typeface="Calibri" panose="020F0502020204030204" pitchFamily="34" charset="0"/>
                <a:cs typeface="Calibri" panose="020F0502020204030204" pitchFamily="34" charset="0"/>
              </a:rPr>
              <a:t> (pp. 216-220). Routledge.</a:t>
            </a:r>
          </a:p>
          <a:p>
            <a:pPr>
              <a:lnSpc>
                <a:spcPct val="100000"/>
              </a:lnSpc>
              <a:spcBef>
                <a:spcPts val="0"/>
              </a:spcBef>
            </a:pPr>
            <a:r>
              <a:rPr lang="en-AU" sz="1400" dirty="0">
                <a:latin typeface="Calibri" panose="020F0502020204030204" pitchFamily="34" charset="0"/>
                <a:cs typeface="Calibri" panose="020F0502020204030204" pitchFamily="34" charset="0"/>
              </a:rPr>
              <a:t>Thompson, G., Creagh, S., Stacey, M., Hogan, A., &amp; Mockler, N. (2024). Researching teachers’ time use: Complexity, challenges and a possible way forward. </a:t>
            </a:r>
            <a:r>
              <a:rPr lang="en-AU" sz="1400" i="1" dirty="0">
                <a:latin typeface="Calibri" panose="020F0502020204030204" pitchFamily="34" charset="0"/>
                <a:cs typeface="Calibri" panose="020F0502020204030204" pitchFamily="34" charset="0"/>
              </a:rPr>
              <a:t>The Australian Educational Researcher</a:t>
            </a:r>
            <a:r>
              <a:rPr lang="en-AU" sz="1400" dirty="0">
                <a:latin typeface="Calibri" panose="020F0502020204030204" pitchFamily="34" charset="0"/>
                <a:cs typeface="Calibri" panose="020F0502020204030204" pitchFamily="34" charset="0"/>
              </a:rPr>
              <a:t>, </a:t>
            </a:r>
            <a:r>
              <a:rPr lang="en-AU" sz="1400" i="1" dirty="0">
                <a:latin typeface="Calibri" panose="020F0502020204030204" pitchFamily="34" charset="0"/>
                <a:cs typeface="Calibri" panose="020F0502020204030204" pitchFamily="34" charset="0"/>
              </a:rPr>
              <a:t>51</a:t>
            </a:r>
            <a:r>
              <a:rPr lang="en-AU" sz="1400" dirty="0">
                <a:latin typeface="Calibri" panose="020F0502020204030204" pitchFamily="34" charset="0"/>
                <a:cs typeface="Calibri" panose="020F0502020204030204" pitchFamily="34" charset="0"/>
              </a:rPr>
              <a:t>(4), 1647-1670.</a:t>
            </a:r>
            <a:endParaRPr lang="en-US" sz="1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3B0790F2-42E9-E0DD-2DDF-1F14EFA35D32}"/>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86992530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tablet&#10;&#10;AI-generated content may be incorrect.">
            <a:extLst>
              <a:ext uri="{FF2B5EF4-FFF2-40B4-BE49-F238E27FC236}">
                <a16:creationId xmlns:a16="http://schemas.microsoft.com/office/drawing/2014/main" id="{7C97DED7-07F5-0EE9-3FE1-528921E55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203" y="2434468"/>
            <a:ext cx="1860739" cy="2489283"/>
          </a:xfrm>
          <a:prstGeom prst="rect">
            <a:avLst/>
          </a:prstGeom>
          <a:noFill/>
          <a:ln>
            <a:solidFill>
              <a:schemeClr val="tx2"/>
            </a:solidFill>
          </a:ln>
        </p:spPr>
      </p:pic>
      <p:sp>
        <p:nvSpPr>
          <p:cNvPr id="3" name="Title 2">
            <a:extLst>
              <a:ext uri="{FF2B5EF4-FFF2-40B4-BE49-F238E27FC236}">
                <a16:creationId xmlns:a16="http://schemas.microsoft.com/office/drawing/2014/main" id="{0F743A3F-9E5A-8A97-3553-75C1FE37EEA7}"/>
              </a:ext>
            </a:extLst>
          </p:cNvPr>
          <p:cNvSpPr>
            <a:spLocks noGrp="1"/>
          </p:cNvSpPr>
          <p:nvPr>
            <p:ph type="title"/>
          </p:nvPr>
        </p:nvSpPr>
        <p:spPr>
          <a:xfrm>
            <a:off x="468000" y="360000"/>
            <a:ext cx="11232000" cy="1332000"/>
          </a:xfrm>
        </p:spPr>
        <p:txBody>
          <a:bodyPr anchor="ctr">
            <a:normAutofit fontScale="90000"/>
          </a:bodyPr>
          <a:lstStyle/>
          <a:p>
            <a:r>
              <a:rPr lang="en-US" dirty="0"/>
              <a:t>ARC Linkage project with the QTU:</a:t>
            </a:r>
            <a:br>
              <a:rPr lang="en-US" dirty="0"/>
            </a:br>
            <a:r>
              <a:rPr lang="en-US" dirty="0"/>
              <a:t>Time Use, Time Poverty and Teachers’ Work</a:t>
            </a:r>
          </a:p>
        </p:txBody>
      </p:sp>
      <p:pic>
        <p:nvPicPr>
          <p:cNvPr id="1026" name="Picture 2" descr="Teaching and Time Poverty ...">
            <a:extLst>
              <a:ext uri="{FF2B5EF4-FFF2-40B4-BE49-F238E27FC236}">
                <a16:creationId xmlns:a16="http://schemas.microsoft.com/office/drawing/2014/main" id="{DE9462FF-AD75-FA67-441C-C390A3890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242" y="2434469"/>
            <a:ext cx="1659522" cy="24892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creenshot of a paper&#10;&#10;AI-generated content may be incorrect.">
            <a:extLst>
              <a:ext uri="{FF2B5EF4-FFF2-40B4-BE49-F238E27FC236}">
                <a16:creationId xmlns:a16="http://schemas.microsoft.com/office/drawing/2014/main" id="{DB76BDFC-7DFB-E3C5-84BA-CA076EBA4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000" y="2434470"/>
            <a:ext cx="2335834" cy="2489283"/>
          </a:xfrm>
          <a:prstGeom prst="rect">
            <a:avLst/>
          </a:prstGeom>
          <a:ln>
            <a:solidFill>
              <a:schemeClr val="tx2"/>
            </a:solidFill>
          </a:ln>
        </p:spPr>
      </p:pic>
      <p:pic>
        <p:nvPicPr>
          <p:cNvPr id="13" name="Picture 12" descr="A screenshot of a text&#10;&#10;AI-generated content may be incorrect.">
            <a:extLst>
              <a:ext uri="{FF2B5EF4-FFF2-40B4-BE49-F238E27FC236}">
                <a16:creationId xmlns:a16="http://schemas.microsoft.com/office/drawing/2014/main" id="{E90527CF-F755-E825-FD7A-E91AFB141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5199" y="2434470"/>
            <a:ext cx="2086604" cy="2489283"/>
          </a:xfrm>
          <a:prstGeom prst="rect">
            <a:avLst/>
          </a:prstGeom>
          <a:ln>
            <a:solidFill>
              <a:schemeClr val="tx2"/>
            </a:solidFill>
          </a:ln>
        </p:spPr>
      </p:pic>
      <p:pic>
        <p:nvPicPr>
          <p:cNvPr id="16" name="Picture 15" descr="A screenshot of a computer&#10;&#10;AI-generated content may be incorrect.">
            <a:extLst>
              <a:ext uri="{FF2B5EF4-FFF2-40B4-BE49-F238E27FC236}">
                <a16:creationId xmlns:a16="http://schemas.microsoft.com/office/drawing/2014/main" id="{78087702-5CF8-B6B0-5920-76C9677FB4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9381" y="2434467"/>
            <a:ext cx="1934487" cy="2489283"/>
          </a:xfrm>
          <a:prstGeom prst="rect">
            <a:avLst/>
          </a:prstGeom>
          <a:ln>
            <a:solidFill>
              <a:schemeClr val="tx2"/>
            </a:solidFill>
          </a:ln>
        </p:spPr>
      </p:pic>
    </p:spTree>
    <p:extLst>
      <p:ext uri="{BB962C8B-B14F-4D97-AF65-F5344CB8AC3E}">
        <p14:creationId xmlns:p14="http://schemas.microsoft.com/office/powerpoint/2010/main" val="236965985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3A9C9D-8FCF-43A1-A07B-8D54844414CC}"/>
              </a:ext>
            </a:extLst>
          </p:cNvPr>
          <p:cNvSpPr>
            <a:spLocks noGrp="1"/>
          </p:cNvSpPr>
          <p:nvPr>
            <p:ph type="title"/>
          </p:nvPr>
        </p:nvSpPr>
        <p:spPr/>
        <p:txBody>
          <a:bodyPr/>
          <a:lstStyle/>
          <a:p>
            <a:r>
              <a:rPr lang="en-AU" dirty="0"/>
              <a:t>Understanding time poverty</a:t>
            </a:r>
          </a:p>
        </p:txBody>
      </p:sp>
      <p:sp>
        <p:nvSpPr>
          <p:cNvPr id="6" name="Content Placeholder 5">
            <a:extLst>
              <a:ext uri="{FF2B5EF4-FFF2-40B4-BE49-F238E27FC236}">
                <a16:creationId xmlns:a16="http://schemas.microsoft.com/office/drawing/2014/main" id="{C79F1CC9-CD81-4622-8F0F-6FDBDEA92DE0}"/>
              </a:ext>
            </a:extLst>
          </p:cNvPr>
          <p:cNvSpPr>
            <a:spLocks noGrp="1"/>
          </p:cNvSpPr>
          <p:nvPr>
            <p:ph idx="1"/>
          </p:nvPr>
        </p:nvSpPr>
        <p:spPr>
          <a:xfrm>
            <a:off x="6318836" y="2170444"/>
            <a:ext cx="5381164" cy="3589556"/>
          </a:xfrm>
        </p:spPr>
        <p:txBody>
          <a:bodyPr>
            <a:normAutofit/>
          </a:bodyPr>
          <a:lstStyle/>
          <a:p>
            <a:pPr marL="0" indent="0">
              <a:buNone/>
            </a:pPr>
            <a:r>
              <a:rPr lang="en-US" sz="1800" dirty="0">
                <a:latin typeface="Calibri" panose="020F0502020204030204" pitchFamily="34" charset="0"/>
                <a:cs typeface="Calibri" panose="020F0502020204030204" pitchFamily="34" charset="0"/>
              </a:rPr>
              <a:t>Time poverty is the relationship between:</a:t>
            </a:r>
          </a:p>
          <a:p>
            <a:pPr marL="457200" indent="-457200">
              <a:buAutoNum type="alphaLcParenR"/>
            </a:pPr>
            <a:r>
              <a:rPr lang="en-US" sz="1800" dirty="0">
                <a:latin typeface="Calibri" panose="020F0502020204030204" pitchFamily="34" charset="0"/>
                <a:cs typeface="Calibri" panose="020F0502020204030204" pitchFamily="34" charset="0"/>
              </a:rPr>
              <a:t>The amount of work a teacher does, or perceives that they have to do; and </a:t>
            </a:r>
          </a:p>
          <a:p>
            <a:pPr marL="457200" indent="-457200">
              <a:buAutoNum type="alphaLcParenR"/>
            </a:pPr>
            <a:r>
              <a:rPr lang="en-US" sz="1800" dirty="0">
                <a:latin typeface="Calibri" panose="020F0502020204030204" pitchFamily="34" charset="0"/>
                <a:cs typeface="Calibri" panose="020F0502020204030204" pitchFamily="34" charset="0"/>
              </a:rPr>
              <a:t>The intensity of that work, which may be expressed as the number, complexity or stakes associated with decisions that need to be made over a given period.</a:t>
            </a:r>
            <a:endParaRPr lang="en-AU" sz="1800" dirty="0">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DA0CE0C0-AB6D-AD4D-E7A5-C165963E2DAA}"/>
              </a:ext>
            </a:extLst>
          </p:cNvPr>
          <p:cNvGraphicFramePr>
            <a:graphicFrameLocks/>
          </p:cNvGraphicFramePr>
          <p:nvPr>
            <p:extLst>
              <p:ext uri="{D42A27DB-BD31-4B8C-83A1-F6EECF244321}">
                <p14:modId xmlns:p14="http://schemas.microsoft.com/office/powerpoint/2010/main" val="2813451161"/>
              </p:ext>
            </p:extLst>
          </p:nvPr>
        </p:nvGraphicFramePr>
        <p:xfrm>
          <a:off x="442913" y="1687263"/>
          <a:ext cx="5430253" cy="4120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67923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0428A-51B6-A65D-34EF-CE2608BA5C40}"/>
              </a:ext>
            </a:extLst>
          </p:cNvPr>
          <p:cNvSpPr>
            <a:spLocks noGrp="1"/>
          </p:cNvSpPr>
          <p:nvPr>
            <p:ph type="title"/>
          </p:nvPr>
        </p:nvSpPr>
        <p:spPr/>
        <p:txBody>
          <a:bodyPr/>
          <a:lstStyle/>
          <a:p>
            <a:r>
              <a:rPr lang="en-US" dirty="0"/>
              <a:t>The Time Use App</a:t>
            </a:r>
          </a:p>
        </p:txBody>
      </p:sp>
      <p:pic>
        <p:nvPicPr>
          <p:cNvPr id="4" name="Picture 2" descr="Icon image">
            <a:extLst>
              <a:ext uri="{FF2B5EF4-FFF2-40B4-BE49-F238E27FC236}">
                <a16:creationId xmlns:a16="http://schemas.microsoft.com/office/drawing/2014/main" id="{8EC33565-4D1A-8A61-E6C2-FDFC2B101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643" y="360000"/>
            <a:ext cx="1238057" cy="12380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B8EFAC17-F3A1-3D6C-8F55-2FED876E5DB3}"/>
              </a:ext>
            </a:extLst>
          </p:cNvPr>
          <p:cNvGraphicFramePr>
            <a:graphicFrameLocks/>
          </p:cNvGraphicFramePr>
          <p:nvPr>
            <p:extLst>
              <p:ext uri="{D42A27DB-BD31-4B8C-83A1-F6EECF244321}">
                <p14:modId xmlns:p14="http://schemas.microsoft.com/office/powerpoint/2010/main" val="2607759216"/>
              </p:ext>
            </p:extLst>
          </p:nvPr>
        </p:nvGraphicFramePr>
        <p:xfrm>
          <a:off x="649552" y="2363585"/>
          <a:ext cx="10612182" cy="3005225"/>
        </p:xfrm>
        <a:graphic>
          <a:graphicData uri="http://schemas.openxmlformats.org/drawingml/2006/table">
            <a:tbl>
              <a:tblPr firstRow="1" bandRow="1">
                <a:tableStyleId>{3B4B98B0-60AC-42C2-AFA5-B58CD77FA1E5}</a:tableStyleId>
              </a:tblPr>
              <a:tblGrid>
                <a:gridCol w="3101405">
                  <a:extLst>
                    <a:ext uri="{9D8B030D-6E8A-4147-A177-3AD203B41FA5}">
                      <a16:colId xmlns:a16="http://schemas.microsoft.com/office/drawing/2014/main" val="1150925716"/>
                    </a:ext>
                  </a:extLst>
                </a:gridCol>
                <a:gridCol w="4275754">
                  <a:extLst>
                    <a:ext uri="{9D8B030D-6E8A-4147-A177-3AD203B41FA5}">
                      <a16:colId xmlns:a16="http://schemas.microsoft.com/office/drawing/2014/main" val="776159925"/>
                    </a:ext>
                  </a:extLst>
                </a:gridCol>
                <a:gridCol w="3235023">
                  <a:extLst>
                    <a:ext uri="{9D8B030D-6E8A-4147-A177-3AD203B41FA5}">
                      <a16:colId xmlns:a16="http://schemas.microsoft.com/office/drawing/2014/main" val="604072588"/>
                    </a:ext>
                  </a:extLst>
                </a:gridCol>
              </a:tblGrid>
              <a:tr h="321988">
                <a:tc>
                  <a:txBody>
                    <a:bodyPr/>
                    <a:lstStyle/>
                    <a:p>
                      <a:r>
                        <a:rPr lang="en-US" sz="1400" dirty="0">
                          <a:latin typeface="Calibri" panose="020F0502020204030204" pitchFamily="34" charset="0"/>
                          <a:cs typeface="Calibri" panose="020F0502020204030204" pitchFamily="34" charset="0"/>
                        </a:rPr>
                        <a:t>Before school</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a:latin typeface="Calibri" panose="020F0502020204030204" pitchFamily="34" charset="0"/>
                          <a:cs typeface="Calibri" panose="020F0502020204030204" pitchFamily="34" charset="0"/>
                        </a:rPr>
                        <a:t>30 minutes of time use</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a:latin typeface="Calibri" panose="020F0502020204030204" pitchFamily="34" charset="0"/>
                          <a:cs typeface="Calibri" panose="020F0502020204030204" pitchFamily="34" charset="0"/>
                        </a:rPr>
                        <a:t>After school</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2560705"/>
                  </a:ext>
                </a:extLst>
              </a:tr>
              <a:tr h="2683237">
                <a:tc>
                  <a: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 slept well.</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 am looking forward to the school day.</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 feel prepared for the school day.</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Overall, I feel positive today.</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a:latin typeface="Calibri" panose="020F0502020204030204" pitchFamily="34" charset="0"/>
                          <a:cs typeface="Calibri" panose="020F0502020204030204" pitchFamily="34" charset="0"/>
                        </a:rPr>
                        <a:t>Possible activities include: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Leadership activities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Face-to-face teaching activities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Preparation and teaching admin</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Student wellbeing responsibilities outside lesson time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Other activities outside the classroom</a:t>
                      </a:r>
                    </a:p>
                    <a:p>
                      <a:r>
                        <a:rPr lang="en-US" sz="1400" dirty="0">
                          <a:latin typeface="Calibri" panose="020F0502020204030204" pitchFamily="34" charset="0"/>
                          <a:cs typeface="Calibri" panose="020F0502020204030204" pitchFamily="34" charset="0"/>
                        </a:rPr>
                        <a:t>Each activity is broken down into a selection of more specific tasks.</a:t>
                      </a:r>
                    </a:p>
                    <a:p>
                      <a:endParaRPr lang="en-US" sz="14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Number of decisions made</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Enough time to complete the work</a:t>
                      </a:r>
                      <a:endParaRPr lang="en-AU"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My workload felt manageable</a:t>
                      </a:r>
                    </a:p>
                    <a:p>
                      <a:pPr marL="628650" lvl="1"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Reason?</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 felt rushed today</a:t>
                      </a:r>
                    </a:p>
                    <a:p>
                      <a:pPr marL="628650" lvl="1"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Reason?</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Estimate remaining hours of work to do tonight.</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How typical was the day?</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Any other comments.</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68517512"/>
                  </a:ext>
                </a:extLst>
              </a:tr>
            </a:tbl>
          </a:graphicData>
        </a:graphic>
      </p:graphicFrame>
    </p:spTree>
    <p:extLst>
      <p:ext uri="{BB962C8B-B14F-4D97-AF65-F5344CB8AC3E}">
        <p14:creationId xmlns:p14="http://schemas.microsoft.com/office/powerpoint/2010/main" val="314933371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FA1BF-9CA9-4A56-829C-D41B5F2B9609}"/>
              </a:ext>
            </a:extLst>
          </p:cNvPr>
          <p:cNvSpPr>
            <a:spLocks noGrp="1"/>
          </p:cNvSpPr>
          <p:nvPr>
            <p:ph type="title"/>
          </p:nvPr>
        </p:nvSpPr>
        <p:spPr/>
        <p:txBody>
          <a:bodyPr/>
          <a:lstStyle/>
          <a:p>
            <a:r>
              <a:rPr lang="en-AU" dirty="0"/>
              <a:t>Time slot coverage</a:t>
            </a:r>
          </a:p>
        </p:txBody>
      </p:sp>
      <p:graphicFrame>
        <p:nvGraphicFramePr>
          <p:cNvPr id="3" name="Content Placeholder 3">
            <a:extLst>
              <a:ext uri="{FF2B5EF4-FFF2-40B4-BE49-F238E27FC236}">
                <a16:creationId xmlns:a16="http://schemas.microsoft.com/office/drawing/2014/main" id="{BAC33D43-05A1-E9D4-7972-E49DDAE69214}"/>
              </a:ext>
            </a:extLst>
          </p:cNvPr>
          <p:cNvGraphicFramePr>
            <a:graphicFrameLocks/>
          </p:cNvGraphicFramePr>
          <p:nvPr>
            <p:extLst>
              <p:ext uri="{D42A27DB-BD31-4B8C-83A1-F6EECF244321}">
                <p14:modId xmlns:p14="http://schemas.microsoft.com/office/powerpoint/2010/main" val="1971423542"/>
              </p:ext>
            </p:extLst>
          </p:nvPr>
        </p:nvGraphicFramePr>
        <p:xfrm>
          <a:off x="1230695" y="1692000"/>
          <a:ext cx="9540354" cy="4351225"/>
        </p:xfrm>
        <a:graphic>
          <a:graphicData uri="http://schemas.openxmlformats.org/drawingml/2006/table">
            <a:tbl>
              <a:tblPr firstRow="1" firstCol="1" bandRow="1">
                <a:tableStyleId>{68D230F3-CF80-4859-8CE7-A43EE81993B5}</a:tableStyleId>
              </a:tblPr>
              <a:tblGrid>
                <a:gridCol w="1362908">
                  <a:extLst>
                    <a:ext uri="{9D8B030D-6E8A-4147-A177-3AD203B41FA5}">
                      <a16:colId xmlns:a16="http://schemas.microsoft.com/office/drawing/2014/main" val="416390205"/>
                    </a:ext>
                  </a:extLst>
                </a:gridCol>
                <a:gridCol w="1362908">
                  <a:extLst>
                    <a:ext uri="{9D8B030D-6E8A-4147-A177-3AD203B41FA5}">
                      <a16:colId xmlns:a16="http://schemas.microsoft.com/office/drawing/2014/main" val="377314562"/>
                    </a:ext>
                  </a:extLst>
                </a:gridCol>
                <a:gridCol w="1229522">
                  <a:extLst>
                    <a:ext uri="{9D8B030D-6E8A-4147-A177-3AD203B41FA5}">
                      <a16:colId xmlns:a16="http://schemas.microsoft.com/office/drawing/2014/main" val="273170143"/>
                    </a:ext>
                  </a:extLst>
                </a:gridCol>
                <a:gridCol w="1496292">
                  <a:extLst>
                    <a:ext uri="{9D8B030D-6E8A-4147-A177-3AD203B41FA5}">
                      <a16:colId xmlns:a16="http://schemas.microsoft.com/office/drawing/2014/main" val="3375915888"/>
                    </a:ext>
                  </a:extLst>
                </a:gridCol>
                <a:gridCol w="1362908">
                  <a:extLst>
                    <a:ext uri="{9D8B030D-6E8A-4147-A177-3AD203B41FA5}">
                      <a16:colId xmlns:a16="http://schemas.microsoft.com/office/drawing/2014/main" val="303051170"/>
                    </a:ext>
                  </a:extLst>
                </a:gridCol>
                <a:gridCol w="1362908">
                  <a:extLst>
                    <a:ext uri="{9D8B030D-6E8A-4147-A177-3AD203B41FA5}">
                      <a16:colId xmlns:a16="http://schemas.microsoft.com/office/drawing/2014/main" val="1095549734"/>
                    </a:ext>
                  </a:extLst>
                </a:gridCol>
                <a:gridCol w="1362908">
                  <a:extLst>
                    <a:ext uri="{9D8B030D-6E8A-4147-A177-3AD203B41FA5}">
                      <a16:colId xmlns:a16="http://schemas.microsoft.com/office/drawing/2014/main" val="464800479"/>
                    </a:ext>
                  </a:extLst>
                </a:gridCol>
              </a:tblGrid>
              <a:tr h="435122">
                <a:tc>
                  <a:txBody>
                    <a:bodyPr/>
                    <a:lstStyle/>
                    <a:p>
                      <a:pPr marL="0" marR="0">
                        <a:lnSpc>
                          <a:spcPct val="107000"/>
                        </a:lnSpc>
                        <a:spcBef>
                          <a:spcPts val="0"/>
                        </a:spcBef>
                        <a:spcAft>
                          <a:spcPts val="0"/>
                        </a:spcAft>
                      </a:pPr>
                      <a:r>
                        <a:rPr lang="en-AU" sz="1400" b="1" kern="100">
                          <a:effectLst/>
                        </a:rPr>
                        <a:t> </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400" b="1" kern="100" dirty="0">
                          <a:effectLst/>
                        </a:rPr>
                        <a:t>Monday</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b="1" kern="100">
                          <a:effectLst/>
                        </a:rPr>
                        <a:t>Tuesday</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b="1" kern="100" dirty="0">
                          <a:effectLst/>
                        </a:rPr>
                        <a:t>Wednesday</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b="1" kern="100">
                          <a:effectLst/>
                        </a:rPr>
                        <a:t>Thursday</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b="1" kern="100">
                          <a:effectLst/>
                        </a:rPr>
                        <a:t>Friday</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b="1" kern="100">
                          <a:effectLst/>
                        </a:rPr>
                        <a:t>TOTAL</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7172840"/>
                  </a:ext>
                </a:extLst>
              </a:tr>
              <a:tr h="230359">
                <a:tc>
                  <a:txBody>
                    <a:bodyPr/>
                    <a:lstStyle/>
                    <a:p>
                      <a:pPr marL="0" marR="0">
                        <a:lnSpc>
                          <a:spcPct val="107000"/>
                        </a:lnSpc>
                        <a:spcBef>
                          <a:spcPts val="0"/>
                        </a:spcBef>
                        <a:spcAft>
                          <a:spcPts val="0"/>
                        </a:spcAft>
                      </a:pPr>
                      <a:r>
                        <a:rPr lang="en-AU" sz="1400" b="1" kern="100">
                          <a:solidFill>
                            <a:srgbClr val="000000"/>
                          </a:solidFill>
                          <a:effectLst/>
                        </a:rPr>
                        <a:t>8:00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65</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51</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31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248</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5625283"/>
                  </a:ext>
                </a:extLst>
              </a:tr>
              <a:tr h="230359">
                <a:tc>
                  <a:txBody>
                    <a:bodyPr/>
                    <a:lstStyle/>
                    <a:p>
                      <a:pPr marL="0" marR="0">
                        <a:lnSpc>
                          <a:spcPct val="107000"/>
                        </a:lnSpc>
                        <a:spcBef>
                          <a:spcPts val="0"/>
                        </a:spcBef>
                        <a:spcAft>
                          <a:spcPts val="0"/>
                        </a:spcAft>
                      </a:pPr>
                      <a:r>
                        <a:rPr lang="en-AU" sz="1400" b="1" kern="100">
                          <a:effectLst/>
                        </a:rPr>
                        <a:t>8:30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65</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68</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39</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285</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847968"/>
                  </a:ext>
                </a:extLst>
              </a:tr>
              <a:tr h="230359">
                <a:tc>
                  <a:txBody>
                    <a:bodyPr/>
                    <a:lstStyle/>
                    <a:p>
                      <a:pPr marL="0" marR="0">
                        <a:lnSpc>
                          <a:spcPct val="107000"/>
                        </a:lnSpc>
                        <a:spcBef>
                          <a:spcPts val="0"/>
                        </a:spcBef>
                        <a:spcAft>
                          <a:spcPts val="0"/>
                        </a:spcAft>
                      </a:pPr>
                      <a:r>
                        <a:rPr lang="en-AU" sz="1400" b="1" kern="100">
                          <a:solidFill>
                            <a:srgbClr val="000000"/>
                          </a:solidFill>
                          <a:effectLst/>
                        </a:rPr>
                        <a:t>9:00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65</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52</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45</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44</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269</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9651154"/>
                  </a:ext>
                </a:extLst>
              </a:tr>
              <a:tr h="230359">
                <a:tc>
                  <a:txBody>
                    <a:bodyPr/>
                    <a:lstStyle/>
                    <a:p>
                      <a:pPr marL="0" marR="0">
                        <a:lnSpc>
                          <a:spcPct val="107000"/>
                        </a:lnSpc>
                        <a:spcBef>
                          <a:spcPts val="0"/>
                        </a:spcBef>
                        <a:spcAft>
                          <a:spcPts val="0"/>
                        </a:spcAft>
                      </a:pPr>
                      <a:r>
                        <a:rPr lang="en-AU" sz="1400" b="1" kern="100">
                          <a:effectLst/>
                        </a:rPr>
                        <a:t>9:30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70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46</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33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251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037556"/>
                  </a:ext>
                </a:extLst>
              </a:tr>
              <a:tr h="230359">
                <a:tc>
                  <a:txBody>
                    <a:bodyPr/>
                    <a:lstStyle/>
                    <a:p>
                      <a:pPr marL="0" marR="0">
                        <a:lnSpc>
                          <a:spcPct val="107000"/>
                        </a:lnSpc>
                        <a:spcBef>
                          <a:spcPts val="0"/>
                        </a:spcBef>
                        <a:spcAft>
                          <a:spcPts val="0"/>
                        </a:spcAft>
                      </a:pPr>
                      <a:r>
                        <a:rPr lang="en-AU" sz="1400" b="1" kern="100">
                          <a:solidFill>
                            <a:srgbClr val="000000"/>
                          </a:solidFill>
                          <a:effectLst/>
                        </a:rPr>
                        <a:t>10:00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51</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56</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44</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253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101796"/>
                  </a:ext>
                </a:extLst>
              </a:tr>
              <a:tr h="230359">
                <a:tc>
                  <a:txBody>
                    <a:bodyPr/>
                    <a:lstStyle/>
                    <a:p>
                      <a:pPr marL="0" marR="0">
                        <a:lnSpc>
                          <a:spcPct val="107000"/>
                        </a:lnSpc>
                        <a:spcBef>
                          <a:spcPts val="0"/>
                        </a:spcBef>
                        <a:spcAft>
                          <a:spcPts val="0"/>
                        </a:spcAft>
                      </a:pPr>
                      <a:r>
                        <a:rPr lang="en-AU" sz="1400" b="1" kern="100">
                          <a:effectLst/>
                        </a:rPr>
                        <a:t>10:30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84</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45</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67</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43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46</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285</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1282"/>
                  </a:ext>
                </a:extLst>
              </a:tr>
              <a:tr h="230359">
                <a:tc>
                  <a:txBody>
                    <a:bodyPr/>
                    <a:lstStyle/>
                    <a:p>
                      <a:pPr marL="0" marR="0">
                        <a:lnSpc>
                          <a:spcPct val="107000"/>
                        </a:lnSpc>
                        <a:spcBef>
                          <a:spcPts val="0"/>
                        </a:spcBef>
                        <a:spcAft>
                          <a:spcPts val="0"/>
                        </a:spcAft>
                      </a:pPr>
                      <a:r>
                        <a:rPr lang="en-AU" sz="1400" b="1" kern="100">
                          <a:solidFill>
                            <a:srgbClr val="000000"/>
                          </a:solidFill>
                          <a:effectLst/>
                        </a:rPr>
                        <a:t>11:00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62</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64</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289</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076388"/>
                  </a:ext>
                </a:extLst>
              </a:tr>
              <a:tr h="230359">
                <a:tc>
                  <a:txBody>
                    <a:bodyPr/>
                    <a:lstStyle/>
                    <a:p>
                      <a:pPr marL="0" marR="0">
                        <a:lnSpc>
                          <a:spcPct val="107000"/>
                        </a:lnSpc>
                        <a:spcBef>
                          <a:spcPts val="0"/>
                        </a:spcBef>
                        <a:spcAft>
                          <a:spcPts val="0"/>
                        </a:spcAft>
                      </a:pPr>
                      <a:r>
                        <a:rPr lang="en-AU" sz="1400" b="1" kern="100">
                          <a:effectLst/>
                        </a:rPr>
                        <a:t>11:30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67</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71</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59</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32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281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7011709"/>
                  </a:ext>
                </a:extLst>
              </a:tr>
              <a:tr h="230359">
                <a:tc>
                  <a:txBody>
                    <a:bodyPr/>
                    <a:lstStyle/>
                    <a:p>
                      <a:pPr marL="0" marR="0">
                        <a:lnSpc>
                          <a:spcPct val="107000"/>
                        </a:lnSpc>
                        <a:spcBef>
                          <a:spcPts val="0"/>
                        </a:spcBef>
                        <a:spcAft>
                          <a:spcPts val="0"/>
                        </a:spcAft>
                      </a:pPr>
                      <a:r>
                        <a:rPr lang="en-AU" sz="1400" b="1" kern="100" dirty="0">
                          <a:solidFill>
                            <a:srgbClr val="000000"/>
                          </a:solidFill>
                          <a:effectLst/>
                        </a:rPr>
                        <a:t>12:00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71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69</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66</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62</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39</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307</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6443348"/>
                  </a:ext>
                </a:extLst>
              </a:tr>
              <a:tr h="230359">
                <a:tc>
                  <a:txBody>
                    <a:bodyPr/>
                    <a:lstStyle/>
                    <a:p>
                      <a:pPr marL="0" marR="0">
                        <a:lnSpc>
                          <a:spcPct val="107000"/>
                        </a:lnSpc>
                        <a:spcBef>
                          <a:spcPts val="0"/>
                        </a:spcBef>
                        <a:spcAft>
                          <a:spcPts val="0"/>
                        </a:spcAft>
                      </a:pPr>
                      <a:r>
                        <a:rPr lang="en-AU" sz="1400" b="1" kern="100">
                          <a:effectLst/>
                        </a:rPr>
                        <a:t>12:30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76</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52</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68</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46</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40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282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835573"/>
                  </a:ext>
                </a:extLst>
              </a:tr>
              <a:tr h="230359">
                <a:tc>
                  <a:txBody>
                    <a:bodyPr/>
                    <a:lstStyle/>
                    <a:p>
                      <a:pPr marL="0" marR="0">
                        <a:lnSpc>
                          <a:spcPct val="107000"/>
                        </a:lnSpc>
                        <a:spcBef>
                          <a:spcPts val="0"/>
                        </a:spcBef>
                        <a:spcAft>
                          <a:spcPts val="0"/>
                        </a:spcAft>
                      </a:pPr>
                      <a:r>
                        <a:rPr lang="en-AU" sz="1400" b="1" kern="100">
                          <a:solidFill>
                            <a:srgbClr val="000000"/>
                          </a:solidFill>
                          <a:effectLst/>
                        </a:rPr>
                        <a:t>1:00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73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54</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63</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54</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45</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289</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513451"/>
                  </a:ext>
                </a:extLst>
              </a:tr>
              <a:tr h="230359">
                <a:tc>
                  <a:txBody>
                    <a:bodyPr/>
                    <a:lstStyle/>
                    <a:p>
                      <a:pPr marL="0" marR="0">
                        <a:lnSpc>
                          <a:spcPct val="107000"/>
                        </a:lnSpc>
                        <a:spcBef>
                          <a:spcPts val="0"/>
                        </a:spcBef>
                        <a:spcAft>
                          <a:spcPts val="0"/>
                        </a:spcAft>
                      </a:pPr>
                      <a:r>
                        <a:rPr lang="en-AU" sz="1400" b="1" kern="100">
                          <a:effectLst/>
                        </a:rPr>
                        <a:t>1:30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79</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52</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40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284</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289614"/>
                  </a:ext>
                </a:extLst>
              </a:tr>
              <a:tr h="230359">
                <a:tc>
                  <a:txBody>
                    <a:bodyPr/>
                    <a:lstStyle/>
                    <a:p>
                      <a:pPr marL="0" marR="0">
                        <a:lnSpc>
                          <a:spcPct val="107000"/>
                        </a:lnSpc>
                        <a:spcBef>
                          <a:spcPts val="0"/>
                        </a:spcBef>
                        <a:spcAft>
                          <a:spcPts val="0"/>
                        </a:spcAft>
                      </a:pPr>
                      <a:r>
                        <a:rPr lang="en-AU" sz="1400" b="1" kern="100">
                          <a:solidFill>
                            <a:srgbClr val="000000"/>
                          </a:solidFill>
                          <a:effectLst/>
                        </a:rPr>
                        <a:t>2:00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83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56</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47</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32</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278</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797019"/>
                  </a:ext>
                </a:extLst>
              </a:tr>
              <a:tr h="230359">
                <a:tc>
                  <a:txBody>
                    <a:bodyPr/>
                    <a:lstStyle/>
                    <a:p>
                      <a:pPr marL="0" marR="0">
                        <a:lnSpc>
                          <a:spcPct val="107000"/>
                        </a:lnSpc>
                        <a:spcBef>
                          <a:spcPts val="0"/>
                        </a:spcBef>
                        <a:spcAft>
                          <a:spcPts val="0"/>
                        </a:spcAft>
                      </a:pPr>
                      <a:r>
                        <a:rPr lang="en-AU" sz="1400" b="1" kern="100">
                          <a:effectLst/>
                        </a:rPr>
                        <a:t>2:30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52</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56</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54</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51</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30</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243</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831499"/>
                  </a:ext>
                </a:extLst>
              </a:tr>
              <a:tr h="230359">
                <a:tc>
                  <a:txBody>
                    <a:bodyPr/>
                    <a:lstStyle/>
                    <a:p>
                      <a:pPr marL="0" marR="0">
                        <a:lnSpc>
                          <a:spcPct val="107000"/>
                        </a:lnSpc>
                        <a:spcBef>
                          <a:spcPts val="0"/>
                        </a:spcBef>
                        <a:spcAft>
                          <a:spcPts val="0"/>
                        </a:spcAft>
                      </a:pPr>
                      <a:r>
                        <a:rPr lang="en-AU" sz="1400" b="1" kern="100">
                          <a:solidFill>
                            <a:srgbClr val="000000"/>
                          </a:solidFill>
                          <a:effectLst/>
                        </a:rPr>
                        <a:t>3:00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76</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41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65</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53</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36</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271</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724000"/>
                  </a:ext>
                </a:extLst>
              </a:tr>
              <a:tr h="230359">
                <a:tc>
                  <a:txBody>
                    <a:bodyPr/>
                    <a:lstStyle/>
                    <a:p>
                      <a:pPr marL="0" marR="0">
                        <a:lnSpc>
                          <a:spcPct val="107000"/>
                        </a:lnSpc>
                        <a:spcBef>
                          <a:spcPts val="0"/>
                        </a:spcBef>
                        <a:spcAft>
                          <a:spcPts val="0"/>
                        </a:spcAft>
                      </a:pPr>
                      <a:r>
                        <a:rPr lang="en-AU" sz="1400" b="1" kern="100">
                          <a:effectLst/>
                        </a:rPr>
                        <a:t>3:30</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66</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55</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53</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58</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39</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effectLst/>
                        </a:rPr>
                        <a:t>271</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8252814"/>
                  </a:ext>
                </a:extLst>
              </a:tr>
              <a:tr h="230359">
                <a:tc>
                  <a:txBody>
                    <a:bodyPr/>
                    <a:lstStyle/>
                    <a:p>
                      <a:pPr marL="0" marR="0">
                        <a:lnSpc>
                          <a:spcPct val="107000"/>
                        </a:lnSpc>
                        <a:spcBef>
                          <a:spcPts val="0"/>
                        </a:spcBef>
                        <a:spcAft>
                          <a:spcPts val="0"/>
                        </a:spcAft>
                      </a:pPr>
                      <a:r>
                        <a:rPr lang="en-AU" sz="1400" b="1" kern="100">
                          <a:solidFill>
                            <a:srgbClr val="000000"/>
                          </a:solidFill>
                          <a:effectLst/>
                        </a:rPr>
                        <a:t>TOTAL</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1,103</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874</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967</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831</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a:solidFill>
                            <a:srgbClr val="000000"/>
                          </a:solidFill>
                          <a:effectLst/>
                        </a:rPr>
                        <a:t>611</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400" kern="100" dirty="0">
                          <a:solidFill>
                            <a:srgbClr val="000000"/>
                          </a:solidFill>
                          <a:effectLst/>
                        </a:rPr>
                        <a:t>4,386</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2948498"/>
                  </a:ext>
                </a:extLst>
              </a:tr>
            </a:tbl>
          </a:graphicData>
        </a:graphic>
      </p:graphicFrame>
    </p:spTree>
    <p:extLst>
      <p:ext uri="{BB962C8B-B14F-4D97-AF65-F5344CB8AC3E}">
        <p14:creationId xmlns:p14="http://schemas.microsoft.com/office/powerpoint/2010/main" val="11336251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B53D-09A0-69AF-3F84-3C150C432C47}"/>
              </a:ext>
            </a:extLst>
          </p:cNvPr>
          <p:cNvSpPr>
            <a:spLocks noGrp="1"/>
          </p:cNvSpPr>
          <p:nvPr>
            <p:ph type="title"/>
          </p:nvPr>
        </p:nvSpPr>
        <p:spPr/>
        <p:txBody>
          <a:bodyPr/>
          <a:lstStyle/>
          <a:p>
            <a:r>
              <a:rPr lang="en-US" dirty="0"/>
              <a:t>School leaders start the day positively</a:t>
            </a:r>
          </a:p>
        </p:txBody>
      </p:sp>
      <p:pic>
        <p:nvPicPr>
          <p:cNvPr id="4" name="image21.png">
            <a:extLst>
              <a:ext uri="{FF2B5EF4-FFF2-40B4-BE49-F238E27FC236}">
                <a16:creationId xmlns:a16="http://schemas.microsoft.com/office/drawing/2014/main" id="{3B0715F2-D70E-5381-6C55-12EF55D6D7BA}"/>
              </a:ext>
            </a:extLst>
          </p:cNvPr>
          <p:cNvPicPr>
            <a:picLocks noChangeAspect="1"/>
          </p:cNvPicPr>
          <p:nvPr/>
        </p:nvPicPr>
        <p:blipFill>
          <a:blip r:embed="rId2"/>
          <a:srcRect/>
          <a:stretch>
            <a:fillRect/>
          </a:stretch>
        </p:blipFill>
        <p:spPr>
          <a:xfrm>
            <a:off x="312584" y="2427200"/>
            <a:ext cx="3553357" cy="2585244"/>
          </a:xfrm>
          <a:prstGeom prst="rect">
            <a:avLst/>
          </a:prstGeom>
          <a:ln/>
        </p:spPr>
      </p:pic>
      <p:pic>
        <p:nvPicPr>
          <p:cNvPr id="5" name="image20.png">
            <a:extLst>
              <a:ext uri="{FF2B5EF4-FFF2-40B4-BE49-F238E27FC236}">
                <a16:creationId xmlns:a16="http://schemas.microsoft.com/office/drawing/2014/main" id="{F2B28868-6870-9CAE-3FA3-DF6EAF93F4DE}"/>
              </a:ext>
            </a:extLst>
          </p:cNvPr>
          <p:cNvPicPr>
            <a:picLocks noChangeAspect="1"/>
          </p:cNvPicPr>
          <p:nvPr/>
        </p:nvPicPr>
        <p:blipFill>
          <a:blip r:embed="rId3"/>
          <a:srcRect/>
          <a:stretch>
            <a:fillRect/>
          </a:stretch>
        </p:blipFill>
        <p:spPr>
          <a:xfrm>
            <a:off x="4048390" y="2427199"/>
            <a:ext cx="3672352" cy="2680652"/>
          </a:xfrm>
          <a:prstGeom prst="rect">
            <a:avLst/>
          </a:prstGeom>
          <a:ln/>
        </p:spPr>
      </p:pic>
      <p:pic>
        <p:nvPicPr>
          <p:cNvPr id="6" name="image6.png">
            <a:extLst>
              <a:ext uri="{FF2B5EF4-FFF2-40B4-BE49-F238E27FC236}">
                <a16:creationId xmlns:a16="http://schemas.microsoft.com/office/drawing/2014/main" id="{74685C5A-A056-1634-B850-CA6096030271}"/>
              </a:ext>
            </a:extLst>
          </p:cNvPr>
          <p:cNvPicPr>
            <a:picLocks noChangeAspect="1"/>
          </p:cNvPicPr>
          <p:nvPr/>
        </p:nvPicPr>
        <p:blipFill>
          <a:blip r:embed="rId4"/>
          <a:srcRect/>
          <a:stretch>
            <a:fillRect/>
          </a:stretch>
        </p:blipFill>
        <p:spPr>
          <a:xfrm>
            <a:off x="7903191" y="2427787"/>
            <a:ext cx="3672353" cy="2680064"/>
          </a:xfrm>
          <a:prstGeom prst="rect">
            <a:avLst/>
          </a:prstGeom>
          <a:ln/>
        </p:spPr>
      </p:pic>
    </p:spTree>
    <p:extLst>
      <p:ext uri="{BB962C8B-B14F-4D97-AF65-F5344CB8AC3E}">
        <p14:creationId xmlns:p14="http://schemas.microsoft.com/office/powerpoint/2010/main" val="33850025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31928-5A77-6121-3F60-2D33B26A61E1}"/>
              </a:ext>
            </a:extLst>
          </p:cNvPr>
          <p:cNvPicPr>
            <a:picLocks noChangeAspect="1"/>
          </p:cNvPicPr>
          <p:nvPr/>
        </p:nvPicPr>
        <p:blipFill>
          <a:blip r:embed="rId2"/>
          <a:stretch>
            <a:fillRect/>
          </a:stretch>
        </p:blipFill>
        <p:spPr>
          <a:xfrm>
            <a:off x="6983641" y="2159000"/>
            <a:ext cx="5079047" cy="3709000"/>
          </a:xfrm>
          <a:prstGeom prst="rect">
            <a:avLst/>
          </a:prstGeom>
          <a:noFill/>
        </p:spPr>
      </p:pic>
      <p:sp>
        <p:nvSpPr>
          <p:cNvPr id="2" name="Title 1">
            <a:extLst>
              <a:ext uri="{FF2B5EF4-FFF2-40B4-BE49-F238E27FC236}">
                <a16:creationId xmlns:a16="http://schemas.microsoft.com/office/drawing/2014/main" id="{5D1C7398-AB72-78F5-B054-DE739B0BA409}"/>
              </a:ext>
            </a:extLst>
          </p:cNvPr>
          <p:cNvSpPr>
            <a:spLocks noGrp="1"/>
          </p:cNvSpPr>
          <p:nvPr>
            <p:ph type="title"/>
          </p:nvPr>
        </p:nvSpPr>
        <p:spPr>
          <a:xfrm>
            <a:off x="468000" y="360000"/>
            <a:ext cx="11232000" cy="1332000"/>
          </a:xfrm>
        </p:spPr>
        <p:txBody>
          <a:bodyPr anchor="ctr">
            <a:normAutofit/>
          </a:bodyPr>
          <a:lstStyle/>
          <a:p>
            <a:r>
              <a:rPr lang="en-US" dirty="0"/>
              <a:t>30-minutes of time use</a:t>
            </a:r>
          </a:p>
        </p:txBody>
      </p:sp>
      <p:graphicFrame>
        <p:nvGraphicFramePr>
          <p:cNvPr id="4" name="Content Placeholder 3">
            <a:extLst>
              <a:ext uri="{FF2B5EF4-FFF2-40B4-BE49-F238E27FC236}">
                <a16:creationId xmlns:a16="http://schemas.microsoft.com/office/drawing/2014/main" id="{095071D7-7A08-C2A2-0391-59182BAFFB5B}"/>
              </a:ext>
            </a:extLst>
          </p:cNvPr>
          <p:cNvGraphicFramePr>
            <a:graphicFrameLocks noGrp="1"/>
          </p:cNvGraphicFramePr>
          <p:nvPr>
            <p:ph idx="1"/>
            <p:extLst>
              <p:ext uri="{D42A27DB-BD31-4B8C-83A1-F6EECF244321}">
                <p14:modId xmlns:p14="http://schemas.microsoft.com/office/powerpoint/2010/main" val="4278418036"/>
              </p:ext>
            </p:extLst>
          </p:nvPr>
        </p:nvGraphicFramePr>
        <p:xfrm>
          <a:off x="492000" y="1821679"/>
          <a:ext cx="6534615" cy="4132642"/>
        </p:xfrm>
        <a:graphic>
          <a:graphicData uri="http://schemas.openxmlformats.org/drawingml/2006/table">
            <a:tbl>
              <a:tblPr firstRow="1" bandRow="1">
                <a:tableStyleId>{E8B1032C-EA38-4F05-BA0D-38AFFFC7BED3}</a:tableStyleId>
              </a:tblPr>
              <a:tblGrid>
                <a:gridCol w="1306923">
                  <a:extLst>
                    <a:ext uri="{9D8B030D-6E8A-4147-A177-3AD203B41FA5}">
                      <a16:colId xmlns:a16="http://schemas.microsoft.com/office/drawing/2014/main" val="422899481"/>
                    </a:ext>
                  </a:extLst>
                </a:gridCol>
                <a:gridCol w="1306923">
                  <a:extLst>
                    <a:ext uri="{9D8B030D-6E8A-4147-A177-3AD203B41FA5}">
                      <a16:colId xmlns:a16="http://schemas.microsoft.com/office/drawing/2014/main" val="1920565155"/>
                    </a:ext>
                  </a:extLst>
                </a:gridCol>
                <a:gridCol w="1306923">
                  <a:extLst>
                    <a:ext uri="{9D8B030D-6E8A-4147-A177-3AD203B41FA5}">
                      <a16:colId xmlns:a16="http://schemas.microsoft.com/office/drawing/2014/main" val="2790400564"/>
                    </a:ext>
                  </a:extLst>
                </a:gridCol>
                <a:gridCol w="1302516">
                  <a:extLst>
                    <a:ext uri="{9D8B030D-6E8A-4147-A177-3AD203B41FA5}">
                      <a16:colId xmlns:a16="http://schemas.microsoft.com/office/drawing/2014/main" val="4247134711"/>
                    </a:ext>
                  </a:extLst>
                </a:gridCol>
                <a:gridCol w="1311330">
                  <a:extLst>
                    <a:ext uri="{9D8B030D-6E8A-4147-A177-3AD203B41FA5}">
                      <a16:colId xmlns:a16="http://schemas.microsoft.com/office/drawing/2014/main" val="3913499918"/>
                    </a:ext>
                  </a:extLst>
                </a:gridCol>
              </a:tblGrid>
              <a:tr h="492762">
                <a:tc>
                  <a:txBody>
                    <a:bodyPr/>
                    <a:lstStyle/>
                    <a:p>
                      <a:endParaRPr lang="en-AU" sz="1200" dirty="0"/>
                    </a:p>
                  </a:txBody>
                  <a:tcPr/>
                </a:tc>
                <a:tc>
                  <a:txBody>
                    <a:bodyPr/>
                    <a:lstStyle/>
                    <a:p>
                      <a:r>
                        <a:rPr lang="en-US" sz="1200" dirty="0"/>
                        <a:t>Mean</a:t>
                      </a:r>
                    </a:p>
                    <a:p>
                      <a:r>
                        <a:rPr lang="en-US" sz="1200" dirty="0"/>
                        <a:t>(minutes)</a:t>
                      </a:r>
                      <a:endParaRPr lang="en-AU" sz="1200" dirty="0"/>
                    </a:p>
                  </a:txBody>
                  <a:tcPr/>
                </a:tc>
                <a:tc>
                  <a:txBody>
                    <a:bodyPr/>
                    <a:lstStyle/>
                    <a:p>
                      <a:r>
                        <a:rPr lang="en-US" sz="1200" dirty="0"/>
                        <a:t>Standard Deviation</a:t>
                      </a:r>
                    </a:p>
                    <a:p>
                      <a:r>
                        <a:rPr lang="en-US" sz="1200" dirty="0"/>
                        <a:t>(minutes)</a:t>
                      </a:r>
                      <a:endParaRPr lang="en-AU" sz="1200" dirty="0"/>
                    </a:p>
                  </a:txBody>
                  <a:tcPr/>
                </a:tc>
                <a:tc>
                  <a:txBody>
                    <a:bodyPr/>
                    <a:lstStyle/>
                    <a:p>
                      <a:r>
                        <a:rPr lang="en-US" sz="1200" dirty="0"/>
                        <a:t>Median</a:t>
                      </a:r>
                    </a:p>
                    <a:p>
                      <a:r>
                        <a:rPr lang="en-US" sz="1200" dirty="0"/>
                        <a:t>(minutes)</a:t>
                      </a:r>
                      <a:endParaRPr lang="en-AU" sz="1200" dirty="0"/>
                    </a:p>
                  </a:txBody>
                  <a:tcPr/>
                </a:tc>
                <a:tc>
                  <a:txBody>
                    <a:bodyPr/>
                    <a:lstStyle/>
                    <a:p>
                      <a:r>
                        <a:rPr lang="en-US" sz="1200" dirty="0"/>
                        <a:t>No. of observations (timeslots)</a:t>
                      </a:r>
                      <a:endParaRPr lang="en-AU" sz="1200" dirty="0"/>
                    </a:p>
                  </a:txBody>
                  <a:tcPr/>
                </a:tc>
                <a:extLst>
                  <a:ext uri="{0D108BD9-81ED-4DB2-BD59-A6C34878D82A}">
                    <a16:rowId xmlns:a16="http://schemas.microsoft.com/office/drawing/2014/main" val="3013129353"/>
                  </a:ext>
                </a:extLst>
              </a:tr>
              <a:tr h="657922">
                <a:tc>
                  <a:txBody>
                    <a:bodyPr/>
                    <a:lstStyle/>
                    <a:p>
                      <a:r>
                        <a:rPr lang="en-US" sz="1200" b="1" dirty="0"/>
                        <a:t>Total time</a:t>
                      </a:r>
                      <a:endParaRPr lang="en-AU" sz="1200" b="1" dirty="0"/>
                    </a:p>
                  </a:txBody>
                  <a:tcPr/>
                </a:tc>
                <a:tc>
                  <a:txBody>
                    <a:bodyPr/>
                    <a:lstStyle/>
                    <a:p>
                      <a:r>
                        <a:rPr lang="en-US" sz="1200" dirty="0"/>
                        <a:t>72</a:t>
                      </a:r>
                    </a:p>
                    <a:p>
                      <a:r>
                        <a:rPr lang="en-US" sz="1200" b="1" dirty="0"/>
                        <a:t>71 (teachers)</a:t>
                      </a:r>
                    </a:p>
                    <a:p>
                      <a:r>
                        <a:rPr lang="en-AU" sz="1200" b="1" dirty="0"/>
                        <a:t>82 (leaders)</a:t>
                      </a:r>
                    </a:p>
                  </a:txBody>
                  <a:tcPr/>
                </a:tc>
                <a:tc>
                  <a:txBody>
                    <a:bodyPr/>
                    <a:lstStyle/>
                    <a:p>
                      <a:r>
                        <a:rPr lang="en-US" sz="1200" dirty="0"/>
                        <a:t>60</a:t>
                      </a:r>
                    </a:p>
                    <a:p>
                      <a:r>
                        <a:rPr lang="en-US" sz="1200" dirty="0"/>
                        <a:t>60</a:t>
                      </a:r>
                    </a:p>
                    <a:p>
                      <a:r>
                        <a:rPr lang="en-US" sz="1200" dirty="0"/>
                        <a:t>64</a:t>
                      </a:r>
                      <a:endParaRPr lang="en-AU" sz="1200" dirty="0"/>
                    </a:p>
                  </a:txBody>
                  <a:tcPr/>
                </a:tc>
                <a:tc>
                  <a:txBody>
                    <a:bodyPr/>
                    <a:lstStyle/>
                    <a:p>
                      <a:r>
                        <a:rPr lang="en-US" sz="1200" dirty="0"/>
                        <a:t>55</a:t>
                      </a:r>
                    </a:p>
                    <a:p>
                      <a:r>
                        <a:rPr lang="en-US" sz="1200" dirty="0"/>
                        <a:t>54</a:t>
                      </a:r>
                    </a:p>
                    <a:p>
                      <a:r>
                        <a:rPr lang="en-US" sz="1200" dirty="0"/>
                        <a:t>64.5</a:t>
                      </a:r>
                      <a:endParaRPr lang="en-AU" sz="1200" dirty="0"/>
                    </a:p>
                  </a:txBody>
                  <a:tcPr/>
                </a:tc>
                <a:tc>
                  <a:txBody>
                    <a:bodyPr/>
                    <a:lstStyle/>
                    <a:p>
                      <a:r>
                        <a:rPr lang="en-US" sz="1200" dirty="0"/>
                        <a:t>4,273*</a:t>
                      </a:r>
                    </a:p>
                    <a:p>
                      <a:r>
                        <a:rPr lang="en-US" sz="1200" dirty="0"/>
                        <a:t>3,923</a:t>
                      </a:r>
                    </a:p>
                    <a:p>
                      <a:r>
                        <a:rPr lang="en-US" sz="1200" dirty="0"/>
                        <a:t>   350</a:t>
                      </a:r>
                      <a:endParaRPr lang="en-AU" sz="1200" dirty="0"/>
                    </a:p>
                  </a:txBody>
                  <a:tcPr/>
                </a:tc>
                <a:extLst>
                  <a:ext uri="{0D108BD9-81ED-4DB2-BD59-A6C34878D82A}">
                    <a16:rowId xmlns:a16="http://schemas.microsoft.com/office/drawing/2014/main" val="1738857772"/>
                  </a:ext>
                </a:extLst>
              </a:tr>
              <a:tr h="545382">
                <a:tc>
                  <a:txBody>
                    <a:bodyPr/>
                    <a:lstStyle/>
                    <a:p>
                      <a:r>
                        <a:rPr lang="en-US" sz="1200" dirty="0"/>
                        <a:t>School leadership responsibilities</a:t>
                      </a:r>
                      <a:endParaRPr lang="en-AU" sz="1200" dirty="0"/>
                    </a:p>
                  </a:txBody>
                  <a:tcPr/>
                </a:tc>
                <a:tc>
                  <a:txBody>
                    <a:bodyPr/>
                    <a:lstStyle/>
                    <a:p>
                      <a:r>
                        <a:rPr lang="en-US" sz="1200" dirty="0"/>
                        <a:t>50</a:t>
                      </a:r>
                      <a:endParaRPr lang="en-AU" sz="1200" dirty="0"/>
                    </a:p>
                  </a:txBody>
                  <a:tcPr/>
                </a:tc>
                <a:tc>
                  <a:txBody>
                    <a:bodyPr/>
                    <a:lstStyle/>
                    <a:p>
                      <a:r>
                        <a:rPr lang="en-US" sz="1200" dirty="0"/>
                        <a:t>31</a:t>
                      </a:r>
                      <a:endParaRPr lang="en-AU" sz="1200" dirty="0"/>
                    </a:p>
                  </a:txBody>
                  <a:tcPr/>
                </a:tc>
                <a:tc>
                  <a:txBody>
                    <a:bodyPr/>
                    <a:lstStyle/>
                    <a:p>
                      <a:r>
                        <a:rPr lang="en-US" sz="1200" dirty="0"/>
                        <a:t>38</a:t>
                      </a:r>
                      <a:endParaRPr lang="en-AU" sz="1200" dirty="0"/>
                    </a:p>
                  </a:txBody>
                  <a:tcPr/>
                </a:tc>
                <a:tc>
                  <a:txBody>
                    <a:bodyPr/>
                    <a:lstStyle/>
                    <a:p>
                      <a:r>
                        <a:rPr lang="en-US" sz="1200" dirty="0"/>
                        <a:t>703</a:t>
                      </a:r>
                      <a:endParaRPr lang="en-AU" sz="1200" dirty="0"/>
                    </a:p>
                  </a:txBody>
                  <a:tcPr/>
                </a:tc>
                <a:extLst>
                  <a:ext uri="{0D108BD9-81ED-4DB2-BD59-A6C34878D82A}">
                    <a16:rowId xmlns:a16="http://schemas.microsoft.com/office/drawing/2014/main" val="798325903"/>
                  </a:ext>
                </a:extLst>
              </a:tr>
              <a:tr h="256479">
                <a:tc>
                  <a:txBody>
                    <a:bodyPr/>
                    <a:lstStyle/>
                    <a:p>
                      <a:r>
                        <a:rPr lang="en-US" sz="1200" dirty="0"/>
                        <a:t>Face-to-face teaching</a:t>
                      </a:r>
                      <a:endParaRPr lang="en-AU" sz="1200" dirty="0"/>
                    </a:p>
                  </a:txBody>
                  <a:tcPr/>
                </a:tc>
                <a:tc>
                  <a:txBody>
                    <a:bodyPr/>
                    <a:lstStyle/>
                    <a:p>
                      <a:r>
                        <a:rPr lang="en-US" sz="1200" dirty="0"/>
                        <a:t>48</a:t>
                      </a:r>
                      <a:endParaRPr lang="en-AU" sz="1200" dirty="0"/>
                    </a:p>
                  </a:txBody>
                  <a:tcPr/>
                </a:tc>
                <a:tc>
                  <a:txBody>
                    <a:bodyPr/>
                    <a:lstStyle/>
                    <a:p>
                      <a:r>
                        <a:rPr lang="en-US" sz="1200" dirty="0"/>
                        <a:t>23</a:t>
                      </a:r>
                      <a:endParaRPr lang="en-AU" sz="1200" dirty="0"/>
                    </a:p>
                  </a:txBody>
                  <a:tcPr/>
                </a:tc>
                <a:tc>
                  <a:txBody>
                    <a:bodyPr/>
                    <a:lstStyle/>
                    <a:p>
                      <a:r>
                        <a:rPr lang="en-US" sz="1200" dirty="0"/>
                        <a:t>45</a:t>
                      </a:r>
                      <a:endParaRPr lang="en-AU" sz="1200" dirty="0"/>
                    </a:p>
                  </a:txBody>
                  <a:tcPr/>
                </a:tc>
                <a:tc>
                  <a:txBody>
                    <a:bodyPr/>
                    <a:lstStyle/>
                    <a:p>
                      <a:r>
                        <a:rPr lang="en-US" sz="1200" dirty="0"/>
                        <a:t>2,362</a:t>
                      </a:r>
                      <a:endParaRPr lang="en-AU" sz="1200" dirty="0"/>
                    </a:p>
                  </a:txBody>
                  <a:tcPr/>
                </a:tc>
                <a:extLst>
                  <a:ext uri="{0D108BD9-81ED-4DB2-BD59-A6C34878D82A}">
                    <a16:rowId xmlns:a16="http://schemas.microsoft.com/office/drawing/2014/main" val="2459562338"/>
                  </a:ext>
                </a:extLst>
              </a:tr>
              <a:tr h="383603">
                <a:tc>
                  <a:txBody>
                    <a:bodyPr/>
                    <a:lstStyle/>
                    <a:p>
                      <a:r>
                        <a:rPr lang="en-US" sz="1200" dirty="0"/>
                        <a:t>Preparation and admin tasks</a:t>
                      </a:r>
                      <a:endParaRPr lang="en-AU" sz="1200" dirty="0"/>
                    </a:p>
                  </a:txBody>
                  <a:tcPr/>
                </a:tc>
                <a:tc>
                  <a:txBody>
                    <a:bodyPr/>
                    <a:lstStyle/>
                    <a:p>
                      <a:r>
                        <a:rPr lang="en-US" sz="1200" dirty="0"/>
                        <a:t>32</a:t>
                      </a:r>
                      <a:endParaRPr lang="en-AU" sz="1200" dirty="0"/>
                    </a:p>
                  </a:txBody>
                  <a:tcPr/>
                </a:tc>
                <a:tc>
                  <a:txBody>
                    <a:bodyPr/>
                    <a:lstStyle/>
                    <a:p>
                      <a:r>
                        <a:rPr lang="en-US" sz="1200" dirty="0"/>
                        <a:t>22</a:t>
                      </a:r>
                      <a:endParaRPr lang="en-AU" sz="1200" dirty="0"/>
                    </a:p>
                  </a:txBody>
                  <a:tcPr/>
                </a:tc>
                <a:tc>
                  <a:txBody>
                    <a:bodyPr/>
                    <a:lstStyle/>
                    <a:p>
                      <a:r>
                        <a:rPr lang="en-US" sz="1200" dirty="0"/>
                        <a:t>30</a:t>
                      </a:r>
                      <a:endParaRPr lang="en-AU" sz="1200" dirty="0"/>
                    </a:p>
                  </a:txBody>
                  <a:tcPr/>
                </a:tc>
                <a:tc>
                  <a:txBody>
                    <a:bodyPr/>
                    <a:lstStyle/>
                    <a:p>
                      <a:r>
                        <a:rPr lang="en-US" sz="1200" dirty="0"/>
                        <a:t>1,835</a:t>
                      </a:r>
                      <a:endParaRPr lang="en-AU" sz="1200" dirty="0"/>
                    </a:p>
                  </a:txBody>
                  <a:tcPr/>
                </a:tc>
                <a:extLst>
                  <a:ext uri="{0D108BD9-81ED-4DB2-BD59-A6C34878D82A}">
                    <a16:rowId xmlns:a16="http://schemas.microsoft.com/office/drawing/2014/main" val="1243826825"/>
                  </a:ext>
                </a:extLst>
              </a:tr>
              <a:tr h="534847">
                <a:tc>
                  <a:txBody>
                    <a:bodyPr/>
                    <a:lstStyle/>
                    <a:p>
                      <a:r>
                        <a:rPr lang="en-US" sz="1200" dirty="0"/>
                        <a:t>Student wellbeing responsibilities</a:t>
                      </a:r>
                      <a:endParaRPr lang="en-AU" sz="1200" dirty="0"/>
                    </a:p>
                  </a:txBody>
                  <a:tcPr/>
                </a:tc>
                <a:tc>
                  <a:txBody>
                    <a:bodyPr/>
                    <a:lstStyle/>
                    <a:p>
                      <a:r>
                        <a:rPr lang="en-US" sz="1200" dirty="0"/>
                        <a:t>19</a:t>
                      </a:r>
                      <a:endParaRPr lang="en-AU" sz="1200" dirty="0"/>
                    </a:p>
                  </a:txBody>
                  <a:tcPr/>
                </a:tc>
                <a:tc>
                  <a:txBody>
                    <a:bodyPr/>
                    <a:lstStyle/>
                    <a:p>
                      <a:r>
                        <a:rPr lang="en-US" sz="1200" dirty="0"/>
                        <a:t>17</a:t>
                      </a:r>
                      <a:endParaRPr lang="en-AU" sz="1200" dirty="0"/>
                    </a:p>
                  </a:txBody>
                  <a:tcPr/>
                </a:tc>
                <a:tc>
                  <a:txBody>
                    <a:bodyPr/>
                    <a:lstStyle/>
                    <a:p>
                      <a:r>
                        <a:rPr lang="en-US" sz="1200" dirty="0"/>
                        <a:t>13</a:t>
                      </a:r>
                      <a:endParaRPr lang="en-AU" sz="1200" dirty="0"/>
                    </a:p>
                  </a:txBody>
                  <a:tcPr/>
                </a:tc>
                <a:tc>
                  <a:txBody>
                    <a:bodyPr/>
                    <a:lstStyle/>
                    <a:p>
                      <a:r>
                        <a:rPr lang="en-US" sz="1200" dirty="0"/>
                        <a:t>1,513</a:t>
                      </a:r>
                      <a:endParaRPr lang="en-AU" sz="1200" dirty="0"/>
                    </a:p>
                  </a:txBody>
                  <a:tcPr/>
                </a:tc>
                <a:extLst>
                  <a:ext uri="{0D108BD9-81ED-4DB2-BD59-A6C34878D82A}">
                    <a16:rowId xmlns:a16="http://schemas.microsoft.com/office/drawing/2014/main" val="1163524793"/>
                  </a:ext>
                </a:extLst>
              </a:tr>
              <a:tr h="584874">
                <a:tc>
                  <a:txBody>
                    <a:bodyPr/>
                    <a:lstStyle/>
                    <a:p>
                      <a:r>
                        <a:rPr lang="en-US" sz="1200" dirty="0"/>
                        <a:t>Activities outside the classroom</a:t>
                      </a:r>
                      <a:endParaRPr lang="en-AU" sz="1200" dirty="0"/>
                    </a:p>
                  </a:txBody>
                  <a:tcPr/>
                </a:tc>
                <a:tc>
                  <a:txBody>
                    <a:bodyPr/>
                    <a:lstStyle/>
                    <a:p>
                      <a:r>
                        <a:rPr lang="en-US" sz="1200" dirty="0"/>
                        <a:t>47</a:t>
                      </a:r>
                      <a:endParaRPr lang="en-AU" sz="1200" dirty="0"/>
                    </a:p>
                  </a:txBody>
                  <a:tcPr/>
                </a:tc>
                <a:tc>
                  <a:txBody>
                    <a:bodyPr/>
                    <a:lstStyle/>
                    <a:p>
                      <a:r>
                        <a:rPr lang="en-US" sz="1200" dirty="0"/>
                        <a:t>41</a:t>
                      </a:r>
                      <a:endParaRPr lang="en-AU" sz="1200" dirty="0"/>
                    </a:p>
                  </a:txBody>
                  <a:tcPr/>
                </a:tc>
                <a:tc>
                  <a:txBody>
                    <a:bodyPr/>
                    <a:lstStyle/>
                    <a:p>
                      <a:r>
                        <a:rPr lang="en-US" sz="1200" dirty="0"/>
                        <a:t>31</a:t>
                      </a:r>
                      <a:endParaRPr lang="en-AU" sz="1200" dirty="0"/>
                    </a:p>
                  </a:txBody>
                  <a:tcPr/>
                </a:tc>
                <a:tc>
                  <a:txBody>
                    <a:bodyPr/>
                    <a:lstStyle/>
                    <a:p>
                      <a:r>
                        <a:rPr lang="en-US" sz="1200" dirty="0"/>
                        <a:t>1,473</a:t>
                      </a:r>
                      <a:endParaRPr lang="en-AU" sz="1200" dirty="0"/>
                    </a:p>
                  </a:txBody>
                  <a:tcPr/>
                </a:tc>
                <a:extLst>
                  <a:ext uri="{0D108BD9-81ED-4DB2-BD59-A6C34878D82A}">
                    <a16:rowId xmlns:a16="http://schemas.microsoft.com/office/drawing/2014/main" val="1077219764"/>
                  </a:ext>
                </a:extLst>
              </a:tr>
            </a:tbl>
          </a:graphicData>
        </a:graphic>
      </p:graphicFrame>
    </p:spTree>
    <p:extLst>
      <p:ext uri="{BB962C8B-B14F-4D97-AF65-F5344CB8AC3E}">
        <p14:creationId xmlns:p14="http://schemas.microsoft.com/office/powerpoint/2010/main" val="268396116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E29C9-0115-1481-D306-ED3FDE7D9C2F}"/>
              </a:ext>
            </a:extLst>
          </p:cNvPr>
          <p:cNvSpPr>
            <a:spLocks noGrp="1"/>
          </p:cNvSpPr>
          <p:nvPr>
            <p:ph type="title"/>
          </p:nvPr>
        </p:nvSpPr>
        <p:spPr/>
        <p:txBody>
          <a:bodyPr/>
          <a:lstStyle/>
          <a:p>
            <a:r>
              <a:rPr lang="en-US" dirty="0"/>
              <a:t>School leaders’ end the (school) day under continuing time-pressure</a:t>
            </a:r>
          </a:p>
        </p:txBody>
      </p:sp>
      <p:pic>
        <p:nvPicPr>
          <p:cNvPr id="5" name="image18.png">
            <a:extLst>
              <a:ext uri="{FF2B5EF4-FFF2-40B4-BE49-F238E27FC236}">
                <a16:creationId xmlns:a16="http://schemas.microsoft.com/office/drawing/2014/main" id="{1AEDEE98-D1E2-7D41-E2A3-5CC1C218C285}"/>
              </a:ext>
            </a:extLst>
          </p:cNvPr>
          <p:cNvPicPr>
            <a:picLocks noChangeAspect="1"/>
          </p:cNvPicPr>
          <p:nvPr/>
        </p:nvPicPr>
        <p:blipFill>
          <a:blip r:embed="rId2"/>
          <a:srcRect/>
          <a:stretch>
            <a:fillRect/>
          </a:stretch>
        </p:blipFill>
        <p:spPr>
          <a:xfrm>
            <a:off x="4029405" y="2537405"/>
            <a:ext cx="4021209" cy="2937881"/>
          </a:xfrm>
          <a:prstGeom prst="rect">
            <a:avLst/>
          </a:prstGeom>
          <a:ln/>
        </p:spPr>
      </p:pic>
      <p:pic>
        <p:nvPicPr>
          <p:cNvPr id="6" name="image12.png">
            <a:extLst>
              <a:ext uri="{FF2B5EF4-FFF2-40B4-BE49-F238E27FC236}">
                <a16:creationId xmlns:a16="http://schemas.microsoft.com/office/drawing/2014/main" id="{D4C574F2-C1E7-5CD1-17EA-8591A012595F}"/>
              </a:ext>
            </a:extLst>
          </p:cNvPr>
          <p:cNvPicPr>
            <a:picLocks noChangeAspect="1"/>
          </p:cNvPicPr>
          <p:nvPr/>
        </p:nvPicPr>
        <p:blipFill>
          <a:blip r:embed="rId3"/>
          <a:srcRect/>
          <a:stretch>
            <a:fillRect/>
          </a:stretch>
        </p:blipFill>
        <p:spPr>
          <a:xfrm>
            <a:off x="8050614" y="2536760"/>
            <a:ext cx="4021209" cy="2938526"/>
          </a:xfrm>
          <a:prstGeom prst="rect">
            <a:avLst/>
          </a:prstGeom>
          <a:ln/>
        </p:spPr>
      </p:pic>
      <p:pic>
        <p:nvPicPr>
          <p:cNvPr id="7" name="image2.png">
            <a:extLst>
              <a:ext uri="{FF2B5EF4-FFF2-40B4-BE49-F238E27FC236}">
                <a16:creationId xmlns:a16="http://schemas.microsoft.com/office/drawing/2014/main" id="{2F988A86-9F2C-88DE-7E6F-9DB25F7DF09A}"/>
              </a:ext>
            </a:extLst>
          </p:cNvPr>
          <p:cNvPicPr>
            <a:picLocks noGrp="1" noChangeAspect="1"/>
          </p:cNvPicPr>
          <p:nvPr>
            <p:ph sz="half" idx="1"/>
          </p:nvPr>
        </p:nvPicPr>
        <p:blipFill>
          <a:blip r:embed="rId4"/>
          <a:srcRect/>
          <a:stretch>
            <a:fillRect/>
          </a:stretch>
        </p:blipFill>
        <p:spPr>
          <a:xfrm>
            <a:off x="120179" y="2536760"/>
            <a:ext cx="4021209" cy="2939417"/>
          </a:xfrm>
          <a:prstGeom prst="rect">
            <a:avLst/>
          </a:prstGeom>
          <a:ln/>
        </p:spPr>
      </p:pic>
    </p:spTree>
    <p:extLst>
      <p:ext uri="{BB962C8B-B14F-4D97-AF65-F5344CB8AC3E}">
        <p14:creationId xmlns:p14="http://schemas.microsoft.com/office/powerpoint/2010/main" val="1893040341"/>
      </p:ext>
    </p:extLst>
  </p:cSld>
  <p:clrMapOvr>
    <a:masterClrMapping/>
  </p:clrMapOvr>
  <p:transition spd="med">
    <p:fade/>
  </p:transition>
</p:sld>
</file>

<file path=ppt/theme/theme1.xml><?xml version="1.0" encoding="utf-8"?>
<a:theme xmlns:a="http://schemas.openxmlformats.org/drawingml/2006/main" name="QUT Theme">
  <a:themeElements>
    <a:clrScheme name="QUT Template">
      <a:dk1>
        <a:srgbClr val="000000"/>
      </a:dk1>
      <a:lt1>
        <a:sysClr val="window" lastClr="FFFFFF"/>
      </a:lt1>
      <a:dk2>
        <a:srgbClr val="00467F"/>
      </a:dk2>
      <a:lt2>
        <a:srgbClr val="E7E6E6"/>
      </a:lt2>
      <a:accent1>
        <a:srgbClr val="0070C0"/>
      </a:accent1>
      <a:accent2>
        <a:srgbClr val="00B0F0"/>
      </a:accent2>
      <a:accent3>
        <a:srgbClr val="F0CA4D"/>
      </a:accent3>
      <a:accent4>
        <a:srgbClr val="E37B40"/>
      </a:accent4>
      <a:accent5>
        <a:srgbClr val="DE5B49"/>
      </a:accent5>
      <a:accent6>
        <a:srgbClr val="00467F"/>
      </a:accent6>
      <a:hlink>
        <a:srgbClr val="0046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FEE71A4-893F-494C-AEE4-47BCF0E12DB4}" vid="{A22D86C2-7333-7740-BC92-8229053667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B0F88029305344B4EE7A456A7E05EA" ma:contentTypeVersion="3" ma:contentTypeDescription="Create a new document." ma:contentTypeScope="" ma:versionID="8ea06530a994c8ce9e2010c98b2671d6">
  <xsd:schema xmlns:xsd="http://www.w3.org/2001/XMLSchema" xmlns:xs="http://www.w3.org/2001/XMLSchema" xmlns:p="http://schemas.microsoft.com/office/2006/metadata/properties" xmlns:ns2="07ef76e7-57fb-44c7-add5-4a78842c8a06" targetNamespace="http://schemas.microsoft.com/office/2006/metadata/properties" ma:root="true" ma:fieldsID="f77b9a0e94cd3341cf36038ab10a1451" ns2:_="">
    <xsd:import namespace="07ef76e7-57fb-44c7-add5-4a78842c8a0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f76e7-57fb-44c7-add5-4a78842c8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0736A-7DCA-4606-8826-26B1ADA652DA}">
  <ds:schemaRefs>
    <ds:schemaRef ds:uri="http://schemas.microsoft.com/sharepoint/v3/contenttype/forms"/>
  </ds:schemaRefs>
</ds:datastoreItem>
</file>

<file path=customXml/itemProps2.xml><?xml version="1.0" encoding="utf-8"?>
<ds:datastoreItem xmlns:ds="http://schemas.openxmlformats.org/officeDocument/2006/customXml" ds:itemID="{DD9F0A16-D915-4611-A39C-4796DEB1FB56}">
  <ds:schemaRefs>
    <ds:schemaRef ds:uri="07ef76e7-57fb-44c7-add5-4a78842c8a06"/>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B8697C8-C04B-458D-BC2B-0FA8BFEC9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f76e7-57fb-44c7-add5-4a78842c8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QUT Theme</Template>
  <TotalTime>2415</TotalTime>
  <Words>3123</Words>
  <Application>Microsoft Office PowerPoint</Application>
  <PresentationFormat>Widescreen</PresentationFormat>
  <Paragraphs>292</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QUT Theme</vt:lpstr>
      <vt:lpstr>Time poverty and devolved accountability Understanding complexity in school leaders’ work</vt:lpstr>
      <vt:lpstr>PowerPoint Presentation</vt:lpstr>
      <vt:lpstr>ARC Linkage project with the QTU: Time Use, Time Poverty and Teachers’ Work</vt:lpstr>
      <vt:lpstr>Understanding time poverty</vt:lpstr>
      <vt:lpstr>The Time Use App</vt:lpstr>
      <vt:lpstr>Time slot coverage</vt:lpstr>
      <vt:lpstr>School leaders start the day positively</vt:lpstr>
      <vt:lpstr>30-minutes of time use</vt:lpstr>
      <vt:lpstr>School leaders’ end the (school) day under continuing time-pressure</vt:lpstr>
      <vt:lpstr>Triaging of time</vt:lpstr>
      <vt:lpstr>Cascading effects: HR and staffing</vt:lpstr>
      <vt:lpstr>Cascading effects: Infrastructure</vt:lpstr>
      <vt:lpstr>Cascading effects: Student welfare</vt:lpstr>
      <vt:lpstr>The toll </vt:lpstr>
      <vt:lpstr>Time poverty and its consequences</vt:lpstr>
      <vt:lpstr>PowerPoint Presentation</vt:lpstr>
      <vt:lpstr>The promise of autonomy</vt:lpstr>
      <vt:lpstr>The reality of devolved accountability</vt:lpstr>
      <vt:lpstr>Towards intelligent professionalism</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Anna Hogan</dc:creator>
  <cp:keywords/>
  <dc:description/>
  <cp:lastModifiedBy>Patrick Judge</cp:lastModifiedBy>
  <cp:revision>2</cp:revision>
  <cp:lastPrinted>2025-06-10T00:19:20Z</cp:lastPrinted>
  <dcterms:created xsi:type="dcterms:W3CDTF">2025-05-22T23:21:52Z</dcterms:created>
  <dcterms:modified xsi:type="dcterms:W3CDTF">2025-06-10T00:45:00Z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0x010100CCB0F88029305344B4EE7A456A7E05EA</vt:lpwstr>
  </property>
</Properties>
</file>